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68"/>
  </p:notesMasterIdLst>
  <p:sldIdLst>
    <p:sldId id="256" r:id="rId2"/>
    <p:sldId id="257" r:id="rId3"/>
    <p:sldId id="259" r:id="rId4"/>
    <p:sldId id="261" r:id="rId5"/>
    <p:sldId id="270" r:id="rId6"/>
    <p:sldId id="324" r:id="rId7"/>
    <p:sldId id="325" r:id="rId8"/>
    <p:sldId id="326" r:id="rId9"/>
    <p:sldId id="323" r:id="rId10"/>
    <p:sldId id="328" r:id="rId11"/>
    <p:sldId id="329" r:id="rId12"/>
    <p:sldId id="330" r:id="rId13"/>
    <p:sldId id="331" r:id="rId14"/>
    <p:sldId id="332" r:id="rId15"/>
    <p:sldId id="287" r:id="rId16"/>
    <p:sldId id="333" r:id="rId17"/>
    <p:sldId id="288" r:id="rId18"/>
    <p:sldId id="291" r:id="rId19"/>
    <p:sldId id="260" r:id="rId20"/>
    <p:sldId id="262" r:id="rId21"/>
    <p:sldId id="268" r:id="rId22"/>
    <p:sldId id="272" r:id="rId23"/>
    <p:sldId id="274" r:id="rId24"/>
    <p:sldId id="276" r:id="rId25"/>
    <p:sldId id="278" r:id="rId26"/>
    <p:sldId id="277" r:id="rId27"/>
    <p:sldId id="279" r:id="rId28"/>
    <p:sldId id="280" r:id="rId29"/>
    <p:sldId id="281" r:id="rId30"/>
    <p:sldId id="282" r:id="rId31"/>
    <p:sldId id="283" r:id="rId32"/>
    <p:sldId id="284" r:id="rId33"/>
    <p:sldId id="286" r:id="rId34"/>
    <p:sldId id="338" r:id="rId35"/>
    <p:sldId id="339" r:id="rId36"/>
    <p:sldId id="340" r:id="rId37"/>
    <p:sldId id="341" r:id="rId38"/>
    <p:sldId id="342" r:id="rId39"/>
    <p:sldId id="343" r:id="rId40"/>
    <p:sldId id="344" r:id="rId41"/>
    <p:sldId id="345" r:id="rId42"/>
    <p:sldId id="346" r:id="rId43"/>
    <p:sldId id="292" r:id="rId44"/>
    <p:sldId id="290" r:id="rId45"/>
    <p:sldId id="289" r:id="rId46"/>
    <p:sldId id="294" r:id="rId47"/>
    <p:sldId id="295" r:id="rId48"/>
    <p:sldId id="296" r:id="rId49"/>
    <p:sldId id="299" r:id="rId50"/>
    <p:sldId id="300" r:id="rId51"/>
    <p:sldId id="301" r:id="rId52"/>
    <p:sldId id="302" r:id="rId53"/>
    <p:sldId id="303" r:id="rId54"/>
    <p:sldId id="305" r:id="rId55"/>
    <p:sldId id="334" r:id="rId56"/>
    <p:sldId id="335" r:id="rId57"/>
    <p:sldId id="336" r:id="rId58"/>
    <p:sldId id="337" r:id="rId59"/>
    <p:sldId id="312" r:id="rId60"/>
    <p:sldId id="313" r:id="rId61"/>
    <p:sldId id="314" r:id="rId62"/>
    <p:sldId id="315" r:id="rId63"/>
    <p:sldId id="322" r:id="rId64"/>
    <p:sldId id="316" r:id="rId65"/>
    <p:sldId id="320" r:id="rId66"/>
    <p:sldId id="321"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298" autoAdjust="0"/>
    <p:restoredTop sz="94636" autoAdjust="0"/>
  </p:normalViewPr>
  <p:slideViewPr>
    <p:cSldViewPr>
      <p:cViewPr varScale="1">
        <p:scale>
          <a:sx n="60" d="100"/>
          <a:sy n="60" d="100"/>
        </p:scale>
        <p:origin x="-1170" y="-96"/>
      </p:cViewPr>
      <p:guideLst>
        <p:guide orient="horz" pos="2160"/>
        <p:guide pos="2880"/>
      </p:guideLst>
    </p:cSldViewPr>
  </p:slideViewPr>
  <p:outlineViewPr>
    <p:cViewPr>
      <p:scale>
        <a:sx n="33" d="100"/>
        <a:sy n="33" d="100"/>
      </p:scale>
      <p:origin x="0" y="804"/>
    </p:cViewPr>
  </p:outlineViewPr>
  <p:notesTextViewPr>
    <p:cViewPr>
      <p:scale>
        <a:sx n="100" d="100"/>
        <a:sy n="100" d="100"/>
      </p:scale>
      <p:origin x="0" y="0"/>
    </p:cViewPr>
  </p:notesTextViewPr>
  <p:sorterViewPr>
    <p:cViewPr>
      <p:scale>
        <a:sx n="66" d="100"/>
        <a:sy n="66" d="100"/>
      </p:scale>
      <p:origin x="0" y="451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D31EBF-9EDF-4E94-9FEA-973F0576407D}"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D29BE70F-52AC-4C66-BE56-244C263A7804}">
      <dgm:prSet/>
      <dgm:spPr/>
      <dgm:t>
        <a:bodyPr/>
        <a:lstStyle/>
        <a:p>
          <a:pPr rtl="1"/>
          <a:r>
            <a:rPr lang="ar-SA" dirty="0" smtClean="0">
              <a:solidFill>
                <a:srgbClr val="FFC000"/>
              </a:solidFill>
            </a:rPr>
            <a:t>بدانید در مواجهه با دیگران از چه روش هایی برای ایجاد ، ادامه و پایان دادن به ارتباط استفاده کنید.</a:t>
          </a:r>
          <a:endParaRPr lang="en-US" dirty="0">
            <a:solidFill>
              <a:srgbClr val="FFC000"/>
            </a:solidFill>
          </a:endParaRPr>
        </a:p>
      </dgm:t>
    </dgm:pt>
    <dgm:pt modelId="{22314509-FB51-4309-B53D-F2D36F3796DA}" type="parTrans" cxnId="{4D1ABD58-081D-44AA-9A76-A69F4884018A}">
      <dgm:prSet/>
      <dgm:spPr/>
      <dgm:t>
        <a:bodyPr/>
        <a:lstStyle/>
        <a:p>
          <a:endParaRPr lang="en-US"/>
        </a:p>
      </dgm:t>
    </dgm:pt>
    <dgm:pt modelId="{A79CBC41-DBB8-44DB-8DF1-A133757C6584}" type="sibTrans" cxnId="{4D1ABD58-081D-44AA-9A76-A69F4884018A}">
      <dgm:prSet/>
      <dgm:spPr/>
      <dgm:t>
        <a:bodyPr/>
        <a:lstStyle/>
        <a:p>
          <a:endParaRPr lang="en-US"/>
        </a:p>
      </dgm:t>
    </dgm:pt>
    <dgm:pt modelId="{7F7AAA1E-B02F-4034-A400-B741935D8A14}">
      <dgm:prSet>
        <dgm:style>
          <a:lnRef idx="1">
            <a:schemeClr val="accent4"/>
          </a:lnRef>
          <a:fillRef idx="3">
            <a:schemeClr val="accent4"/>
          </a:fillRef>
          <a:effectRef idx="2">
            <a:schemeClr val="accent4"/>
          </a:effectRef>
          <a:fontRef idx="minor">
            <a:schemeClr val="lt1"/>
          </a:fontRef>
        </dgm:style>
      </dgm:prSet>
      <dgm:spPr/>
      <dgm:t>
        <a:bodyPr/>
        <a:lstStyle/>
        <a:p>
          <a:pPr rtl="1"/>
          <a:r>
            <a:rPr lang="ar-SA" dirty="0" smtClean="0"/>
            <a:t>ویژگی های یک شنونده خوب را فرا گیرید و کیفیت روابط خود با دیگران را متحول سازید.</a:t>
          </a:r>
          <a:endParaRPr lang="en-US" dirty="0"/>
        </a:p>
      </dgm:t>
    </dgm:pt>
    <dgm:pt modelId="{CD2F0EEC-DC32-41EA-82BC-A484AC6214D5}" type="parTrans" cxnId="{75D1EA7F-786D-413B-B34C-001239CD3C16}">
      <dgm:prSet/>
      <dgm:spPr/>
      <dgm:t>
        <a:bodyPr/>
        <a:lstStyle/>
        <a:p>
          <a:endParaRPr lang="en-US"/>
        </a:p>
      </dgm:t>
    </dgm:pt>
    <dgm:pt modelId="{9106AC13-7363-4525-9CD7-C61D6404C2C4}" type="sibTrans" cxnId="{75D1EA7F-786D-413B-B34C-001239CD3C16}">
      <dgm:prSet/>
      <dgm:spPr/>
      <dgm:t>
        <a:bodyPr/>
        <a:lstStyle/>
        <a:p>
          <a:endParaRPr lang="en-US"/>
        </a:p>
      </dgm:t>
    </dgm:pt>
    <dgm:pt modelId="{226FDA5A-4481-448A-AFD7-BFB34F9A0577}">
      <dgm:prSet/>
      <dgm:spPr/>
      <dgm:t>
        <a:bodyPr/>
        <a:lstStyle/>
        <a:p>
          <a:pPr rtl="1"/>
          <a:r>
            <a:rPr lang="ar-SA" dirty="0" smtClean="0">
              <a:solidFill>
                <a:srgbClr val="FFC000"/>
              </a:solidFill>
            </a:rPr>
            <a:t>راهکارهای حل اختلاف را یاد بگیرید و بهترین راهکارها را متناسب با شرایط به کار ببندید.</a:t>
          </a:r>
          <a:endParaRPr lang="en-US" dirty="0">
            <a:solidFill>
              <a:srgbClr val="FFC000"/>
            </a:solidFill>
          </a:endParaRPr>
        </a:p>
      </dgm:t>
    </dgm:pt>
    <dgm:pt modelId="{6493FA2E-54E7-44BF-A91D-D2948D4AE6B5}" type="parTrans" cxnId="{F2BDA05B-009D-489F-A9F1-64E02344A097}">
      <dgm:prSet/>
      <dgm:spPr/>
      <dgm:t>
        <a:bodyPr/>
        <a:lstStyle/>
        <a:p>
          <a:endParaRPr lang="en-US"/>
        </a:p>
      </dgm:t>
    </dgm:pt>
    <dgm:pt modelId="{A96E93DA-5384-4E1B-9C94-7E8574833081}" type="sibTrans" cxnId="{F2BDA05B-009D-489F-A9F1-64E02344A097}">
      <dgm:prSet/>
      <dgm:spPr/>
      <dgm:t>
        <a:bodyPr/>
        <a:lstStyle/>
        <a:p>
          <a:endParaRPr lang="en-US"/>
        </a:p>
      </dgm:t>
    </dgm:pt>
    <dgm:pt modelId="{5F75FB77-D254-4582-B048-3131C91D6D3C}" type="pres">
      <dgm:prSet presAssocID="{F4D31EBF-9EDF-4E94-9FEA-973F0576407D}" presName="Name0" presStyleCnt="0">
        <dgm:presLayoutVars>
          <dgm:chPref val="3"/>
          <dgm:dir val="rev"/>
          <dgm:animLvl val="lvl"/>
          <dgm:resizeHandles/>
        </dgm:presLayoutVars>
      </dgm:prSet>
      <dgm:spPr/>
      <dgm:t>
        <a:bodyPr/>
        <a:lstStyle/>
        <a:p>
          <a:endParaRPr lang="en-US"/>
        </a:p>
      </dgm:t>
    </dgm:pt>
    <dgm:pt modelId="{B463BA1F-4D1E-40A8-996F-BB884EA90B20}" type="pres">
      <dgm:prSet presAssocID="{D29BE70F-52AC-4C66-BE56-244C263A7804}" presName="horFlow" presStyleCnt="0"/>
      <dgm:spPr/>
    </dgm:pt>
    <dgm:pt modelId="{1CA94B3A-F45B-48B1-8759-3E9CAF60C230}" type="pres">
      <dgm:prSet presAssocID="{D29BE70F-52AC-4C66-BE56-244C263A7804}" presName="bigChev" presStyleLbl="node1" presStyleIdx="0" presStyleCnt="3" custScaleX="246154"/>
      <dgm:spPr/>
      <dgm:t>
        <a:bodyPr/>
        <a:lstStyle/>
        <a:p>
          <a:endParaRPr lang="en-US"/>
        </a:p>
      </dgm:t>
    </dgm:pt>
    <dgm:pt modelId="{C42A653E-B0FF-46C0-A302-AF9AA4FC529A}" type="pres">
      <dgm:prSet presAssocID="{D29BE70F-52AC-4C66-BE56-244C263A7804}" presName="vSp" presStyleCnt="0"/>
      <dgm:spPr/>
    </dgm:pt>
    <dgm:pt modelId="{093EEF1E-73F2-49FF-BF08-E6EAF260EF4F}" type="pres">
      <dgm:prSet presAssocID="{7F7AAA1E-B02F-4034-A400-B741935D8A14}" presName="horFlow" presStyleCnt="0"/>
      <dgm:spPr/>
    </dgm:pt>
    <dgm:pt modelId="{8CCF8C2C-6FDF-421F-BDAE-72F295924901}" type="pres">
      <dgm:prSet presAssocID="{7F7AAA1E-B02F-4034-A400-B741935D8A14}" presName="bigChev" presStyleLbl="node1" presStyleIdx="1" presStyleCnt="3" custScaleX="236919" custLinFactNeighborX="-76560" custLinFactNeighborY="-2485"/>
      <dgm:spPr/>
      <dgm:t>
        <a:bodyPr/>
        <a:lstStyle/>
        <a:p>
          <a:endParaRPr lang="en-US"/>
        </a:p>
      </dgm:t>
    </dgm:pt>
    <dgm:pt modelId="{768322CA-1B36-4F48-887A-D08FC26B94B7}" type="pres">
      <dgm:prSet presAssocID="{7F7AAA1E-B02F-4034-A400-B741935D8A14}" presName="vSp" presStyleCnt="0"/>
      <dgm:spPr/>
    </dgm:pt>
    <dgm:pt modelId="{D4ED687D-9402-4420-A3D4-44394C0D941A}" type="pres">
      <dgm:prSet presAssocID="{226FDA5A-4481-448A-AFD7-BFB34F9A0577}" presName="horFlow" presStyleCnt="0"/>
      <dgm:spPr/>
    </dgm:pt>
    <dgm:pt modelId="{E438818D-7437-4986-A6BF-4CA122C845BA}" type="pres">
      <dgm:prSet presAssocID="{226FDA5A-4481-448A-AFD7-BFB34F9A0577}" presName="bigChev" presStyleLbl="node1" presStyleIdx="2" presStyleCnt="3" custScaleX="241197" custLinFactNeighborX="-74421" custLinFactNeighborY="-9518"/>
      <dgm:spPr/>
      <dgm:t>
        <a:bodyPr/>
        <a:lstStyle/>
        <a:p>
          <a:endParaRPr lang="en-US"/>
        </a:p>
      </dgm:t>
    </dgm:pt>
  </dgm:ptLst>
  <dgm:cxnLst>
    <dgm:cxn modelId="{4D1ABD58-081D-44AA-9A76-A69F4884018A}" srcId="{F4D31EBF-9EDF-4E94-9FEA-973F0576407D}" destId="{D29BE70F-52AC-4C66-BE56-244C263A7804}" srcOrd="0" destOrd="0" parTransId="{22314509-FB51-4309-B53D-F2D36F3796DA}" sibTransId="{A79CBC41-DBB8-44DB-8DF1-A133757C6584}"/>
    <dgm:cxn modelId="{17AF3F37-304B-4CEE-A8E2-111A02181AFF}" type="presOf" srcId="{7F7AAA1E-B02F-4034-A400-B741935D8A14}" destId="{8CCF8C2C-6FDF-421F-BDAE-72F295924901}" srcOrd="0" destOrd="0" presId="urn:microsoft.com/office/officeart/2005/8/layout/lProcess3"/>
    <dgm:cxn modelId="{75D1EA7F-786D-413B-B34C-001239CD3C16}" srcId="{F4D31EBF-9EDF-4E94-9FEA-973F0576407D}" destId="{7F7AAA1E-B02F-4034-A400-B741935D8A14}" srcOrd="1" destOrd="0" parTransId="{CD2F0EEC-DC32-41EA-82BC-A484AC6214D5}" sibTransId="{9106AC13-7363-4525-9CD7-C61D6404C2C4}"/>
    <dgm:cxn modelId="{6E3A3F5F-DDC0-441B-8EB9-B33704A3AF30}" type="presOf" srcId="{226FDA5A-4481-448A-AFD7-BFB34F9A0577}" destId="{E438818D-7437-4986-A6BF-4CA122C845BA}" srcOrd="0" destOrd="0" presId="urn:microsoft.com/office/officeart/2005/8/layout/lProcess3"/>
    <dgm:cxn modelId="{6580E798-B85E-4715-85CA-F19B42598C8F}" type="presOf" srcId="{D29BE70F-52AC-4C66-BE56-244C263A7804}" destId="{1CA94B3A-F45B-48B1-8759-3E9CAF60C230}" srcOrd="0" destOrd="0" presId="urn:microsoft.com/office/officeart/2005/8/layout/lProcess3"/>
    <dgm:cxn modelId="{F2BDA05B-009D-489F-A9F1-64E02344A097}" srcId="{F4D31EBF-9EDF-4E94-9FEA-973F0576407D}" destId="{226FDA5A-4481-448A-AFD7-BFB34F9A0577}" srcOrd="2" destOrd="0" parTransId="{6493FA2E-54E7-44BF-A91D-D2948D4AE6B5}" sibTransId="{A96E93DA-5384-4E1B-9C94-7E8574833081}"/>
    <dgm:cxn modelId="{5CA6B5BF-DF44-4876-8A98-66E767F679DC}" type="presOf" srcId="{F4D31EBF-9EDF-4E94-9FEA-973F0576407D}" destId="{5F75FB77-D254-4582-B048-3131C91D6D3C}" srcOrd="0" destOrd="0" presId="urn:microsoft.com/office/officeart/2005/8/layout/lProcess3"/>
    <dgm:cxn modelId="{3E28AE46-B885-49AD-8B28-937EBC74965E}" type="presParOf" srcId="{5F75FB77-D254-4582-B048-3131C91D6D3C}" destId="{B463BA1F-4D1E-40A8-996F-BB884EA90B20}" srcOrd="0" destOrd="0" presId="urn:microsoft.com/office/officeart/2005/8/layout/lProcess3"/>
    <dgm:cxn modelId="{822C40F6-6123-49FC-AFA5-7FABC69DD90B}" type="presParOf" srcId="{B463BA1F-4D1E-40A8-996F-BB884EA90B20}" destId="{1CA94B3A-F45B-48B1-8759-3E9CAF60C230}" srcOrd="0" destOrd="0" presId="urn:microsoft.com/office/officeart/2005/8/layout/lProcess3"/>
    <dgm:cxn modelId="{E79AF674-8D85-4141-AE3D-2CADB1C20588}" type="presParOf" srcId="{5F75FB77-D254-4582-B048-3131C91D6D3C}" destId="{C42A653E-B0FF-46C0-A302-AF9AA4FC529A}" srcOrd="1" destOrd="0" presId="urn:microsoft.com/office/officeart/2005/8/layout/lProcess3"/>
    <dgm:cxn modelId="{9E9F5053-EBFB-4A4B-ADA3-C38A6B8718ED}" type="presParOf" srcId="{5F75FB77-D254-4582-B048-3131C91D6D3C}" destId="{093EEF1E-73F2-49FF-BF08-E6EAF260EF4F}" srcOrd="2" destOrd="0" presId="urn:microsoft.com/office/officeart/2005/8/layout/lProcess3"/>
    <dgm:cxn modelId="{01413C81-381C-40E3-92DA-2EAA7B48736B}" type="presParOf" srcId="{093EEF1E-73F2-49FF-BF08-E6EAF260EF4F}" destId="{8CCF8C2C-6FDF-421F-BDAE-72F295924901}" srcOrd="0" destOrd="0" presId="urn:microsoft.com/office/officeart/2005/8/layout/lProcess3"/>
    <dgm:cxn modelId="{51BC0A63-1DA9-48EB-B434-08DCA7CE624F}" type="presParOf" srcId="{5F75FB77-D254-4582-B048-3131C91D6D3C}" destId="{768322CA-1B36-4F48-887A-D08FC26B94B7}" srcOrd="3" destOrd="0" presId="urn:microsoft.com/office/officeart/2005/8/layout/lProcess3"/>
    <dgm:cxn modelId="{E8F3B092-C13F-4CFB-A9F0-6A7B98FCF402}" type="presParOf" srcId="{5F75FB77-D254-4582-B048-3131C91D6D3C}" destId="{D4ED687D-9402-4420-A3D4-44394C0D941A}" srcOrd="4" destOrd="0" presId="urn:microsoft.com/office/officeart/2005/8/layout/lProcess3"/>
    <dgm:cxn modelId="{0EF2791F-FC2D-4CAC-9583-92D6EEAE4C5B}" type="presParOf" srcId="{D4ED687D-9402-4420-A3D4-44394C0D941A}" destId="{E438818D-7437-4986-A6BF-4CA122C845BA}" srcOrd="0" destOrd="0" presId="urn:microsoft.com/office/officeart/2005/8/layout/lProcess3"/>
  </dgm:cxnLst>
  <dgm:bg/>
  <dgm:whole/>
</dgm:dataModel>
</file>

<file path=ppt/diagrams/data2.xml><?xml version="1.0" encoding="utf-8"?>
<dgm:dataModel xmlns:dgm="http://schemas.openxmlformats.org/drawingml/2006/diagram" xmlns:a="http://schemas.openxmlformats.org/drawingml/2006/main">
  <dgm:ptLst>
    <dgm:pt modelId="{78BDB6D3-16AF-47A2-8BFE-E43EE8FCA69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3DE4CE3-D5BC-40D6-8AB4-4C301CC738B2}">
      <dgm:prSet custT="1">
        <dgm:style>
          <a:lnRef idx="1">
            <a:schemeClr val="accent1"/>
          </a:lnRef>
          <a:fillRef idx="3">
            <a:schemeClr val="accent1"/>
          </a:fillRef>
          <a:effectRef idx="2">
            <a:schemeClr val="accent1"/>
          </a:effectRef>
          <a:fontRef idx="minor">
            <a:schemeClr val="lt1"/>
          </a:fontRef>
        </dgm:style>
      </dgm:prSet>
      <dgm:spPr/>
      <dgm:t>
        <a:bodyPr/>
        <a:lstStyle/>
        <a:p>
          <a:pPr algn="r" rtl="1"/>
          <a:r>
            <a:rPr lang="fa-IR" sz="2300" b="1" dirty="0" smtClean="0">
              <a:solidFill>
                <a:schemeClr val="bg1"/>
              </a:solidFill>
              <a:cs typeface="+mn-cs"/>
            </a:rPr>
            <a:t>اگر کلمات در جا و مکان مناسب خود به کار برده شود به سرعت برق بر جسم و روح افراد تاثیر می گذارند.</a:t>
          </a:r>
          <a:endParaRPr lang="en-US" sz="2300" b="1" dirty="0">
            <a:solidFill>
              <a:schemeClr val="bg1"/>
            </a:solidFill>
            <a:cs typeface="+mn-cs"/>
          </a:endParaRPr>
        </a:p>
      </dgm:t>
    </dgm:pt>
    <dgm:pt modelId="{A9F5A804-8788-4B61-ABEA-9F0B2AC7F08B}" type="parTrans" cxnId="{D2298C6C-960B-44F1-A390-D6F71B5B2E7A}">
      <dgm:prSet/>
      <dgm:spPr/>
      <dgm:t>
        <a:bodyPr/>
        <a:lstStyle/>
        <a:p>
          <a:endParaRPr lang="en-US"/>
        </a:p>
      </dgm:t>
    </dgm:pt>
    <dgm:pt modelId="{BD83A599-5EB5-4215-9171-284016C146EF}" type="sibTrans" cxnId="{D2298C6C-960B-44F1-A390-D6F71B5B2E7A}">
      <dgm:prSet/>
      <dgm:spPr/>
      <dgm:t>
        <a:bodyPr/>
        <a:lstStyle/>
        <a:p>
          <a:endParaRPr lang="en-US"/>
        </a:p>
      </dgm:t>
    </dgm:pt>
    <dgm:pt modelId="{18B168F7-EBE9-4941-83A4-578EB74C02DC}">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algn="r" rtl="1"/>
          <a:r>
            <a:rPr lang="fa-IR" sz="2500" b="1" dirty="0" smtClean="0">
              <a:solidFill>
                <a:srgbClr val="FFFF00"/>
              </a:solidFill>
              <a:cs typeface="+mn-cs"/>
            </a:rPr>
            <a:t>بنابر این از به کارگیری کلمات منفی همچون : نمی توانم، غیر ممکن است، امکان ندارد، هرگز و ... پرهیز شود.</a:t>
          </a:r>
          <a:endParaRPr lang="en-US" sz="2500" b="1" dirty="0">
            <a:solidFill>
              <a:srgbClr val="FFFF00"/>
            </a:solidFill>
            <a:cs typeface="+mn-cs"/>
          </a:endParaRPr>
        </a:p>
      </dgm:t>
    </dgm:pt>
    <dgm:pt modelId="{4A60CAFF-2D8B-4003-8D09-5D16F3DA890E}" type="parTrans" cxnId="{6F890E4C-2E26-4837-B89F-53A89487C6AF}">
      <dgm:prSet/>
      <dgm:spPr/>
      <dgm:t>
        <a:bodyPr/>
        <a:lstStyle/>
        <a:p>
          <a:endParaRPr lang="en-US"/>
        </a:p>
      </dgm:t>
    </dgm:pt>
    <dgm:pt modelId="{A6D53987-6143-4963-8EDC-729D96A478A5}" type="sibTrans" cxnId="{6F890E4C-2E26-4837-B89F-53A89487C6AF}">
      <dgm:prSet/>
      <dgm:spPr/>
      <dgm:t>
        <a:bodyPr/>
        <a:lstStyle/>
        <a:p>
          <a:endParaRPr lang="en-US"/>
        </a:p>
      </dgm:t>
    </dgm:pt>
    <dgm:pt modelId="{6AFA0EAD-DAFA-4F6C-89D2-6B007F2B9E86}">
      <dgm:prSet custT="1">
        <dgm:style>
          <a:lnRef idx="0">
            <a:schemeClr val="accent1"/>
          </a:lnRef>
          <a:fillRef idx="3">
            <a:schemeClr val="accent1"/>
          </a:fillRef>
          <a:effectRef idx="3">
            <a:schemeClr val="accent1"/>
          </a:effectRef>
          <a:fontRef idx="minor">
            <a:schemeClr val="lt1"/>
          </a:fontRef>
        </dgm:style>
      </dgm:prSet>
      <dgm:spPr/>
      <dgm:t>
        <a:bodyPr/>
        <a:lstStyle/>
        <a:p>
          <a:pPr rtl="1"/>
          <a:r>
            <a:rPr lang="fa-IR" sz="2500" b="1" dirty="0" smtClean="0">
              <a:solidFill>
                <a:schemeClr val="bg1"/>
              </a:solidFill>
              <a:cs typeface="+mn-cs"/>
            </a:rPr>
            <a:t>از به کار گرفتن کلمات بر حسب عادت و بدون اندیشه خودداری کنید.</a:t>
          </a:r>
          <a:endParaRPr lang="en-US" sz="2500" b="1" dirty="0">
            <a:solidFill>
              <a:schemeClr val="bg1"/>
            </a:solidFill>
            <a:cs typeface="+mn-cs"/>
          </a:endParaRPr>
        </a:p>
      </dgm:t>
    </dgm:pt>
    <dgm:pt modelId="{858C46DD-D3D2-4275-BC6D-3D0C5672AEF6}" type="parTrans" cxnId="{375F9E73-5C60-4F45-B72F-D8B15BAE8F3E}">
      <dgm:prSet/>
      <dgm:spPr/>
      <dgm:t>
        <a:bodyPr/>
        <a:lstStyle/>
        <a:p>
          <a:endParaRPr lang="en-US"/>
        </a:p>
      </dgm:t>
    </dgm:pt>
    <dgm:pt modelId="{749BFCC4-0FD0-46EF-8F1B-FAA156E2B473}" type="sibTrans" cxnId="{375F9E73-5C60-4F45-B72F-D8B15BAE8F3E}">
      <dgm:prSet/>
      <dgm:spPr/>
      <dgm:t>
        <a:bodyPr/>
        <a:lstStyle/>
        <a:p>
          <a:endParaRPr lang="en-US"/>
        </a:p>
      </dgm:t>
    </dgm:pt>
    <dgm:pt modelId="{C170D405-10B3-4086-9A01-73E3F68F49CC}">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2800" b="1" dirty="0" smtClean="0">
              <a:solidFill>
                <a:srgbClr val="FFFF00"/>
              </a:solidFill>
              <a:cs typeface="+mn-cs"/>
            </a:rPr>
            <a:t>فرمان دادن یکی از برخوردهای محکوم به شکست است .</a:t>
          </a:r>
          <a:endParaRPr lang="en-US" sz="2800" b="1" dirty="0">
            <a:solidFill>
              <a:srgbClr val="FFFF00"/>
            </a:solidFill>
            <a:cs typeface="+mn-cs"/>
          </a:endParaRPr>
        </a:p>
      </dgm:t>
    </dgm:pt>
    <dgm:pt modelId="{F32D5CD9-6BAD-4509-9950-CC48A65C363D}" type="parTrans" cxnId="{FE2B3255-8DA7-43FF-B625-4A7BCA56FB44}">
      <dgm:prSet/>
      <dgm:spPr/>
      <dgm:t>
        <a:bodyPr/>
        <a:lstStyle/>
        <a:p>
          <a:endParaRPr lang="en-US"/>
        </a:p>
      </dgm:t>
    </dgm:pt>
    <dgm:pt modelId="{F3097990-74FE-4F7B-9308-5F07B650AC2B}" type="sibTrans" cxnId="{FE2B3255-8DA7-43FF-B625-4A7BCA56FB44}">
      <dgm:prSet/>
      <dgm:spPr/>
      <dgm:t>
        <a:bodyPr/>
        <a:lstStyle/>
        <a:p>
          <a:endParaRPr lang="en-US"/>
        </a:p>
      </dgm:t>
    </dgm:pt>
    <dgm:pt modelId="{94C0CC6C-0CEF-4B8B-BBDA-516CB753AA82}">
      <dgm:prSet custT="1">
        <dgm:style>
          <a:lnRef idx="0">
            <a:schemeClr val="accent1"/>
          </a:lnRef>
          <a:fillRef idx="3">
            <a:schemeClr val="accent1"/>
          </a:fillRef>
          <a:effectRef idx="3">
            <a:schemeClr val="accent1"/>
          </a:effectRef>
          <a:fontRef idx="minor">
            <a:schemeClr val="lt1"/>
          </a:fontRef>
        </dgm:style>
      </dgm:prSet>
      <dgm:spPr/>
      <dgm:t>
        <a:bodyPr/>
        <a:lstStyle/>
        <a:p>
          <a:pPr algn="r" rtl="1"/>
          <a:r>
            <a:rPr lang="fa-IR" sz="2500" b="1" dirty="0" smtClean="0">
              <a:solidFill>
                <a:schemeClr val="bg1"/>
              </a:solidFill>
              <a:cs typeface="+mn-cs"/>
            </a:rPr>
            <a:t>چارچوب پیام خود را مشخص کنید سپس با صراحت و بدون پیش داوری حقایق را با لحن و کلامی غیر مغرضانه شرح دهید.</a:t>
          </a:r>
          <a:endParaRPr lang="en-US" sz="2500" b="1" dirty="0">
            <a:solidFill>
              <a:schemeClr val="bg1"/>
            </a:solidFill>
            <a:cs typeface="+mn-cs"/>
          </a:endParaRPr>
        </a:p>
      </dgm:t>
    </dgm:pt>
    <dgm:pt modelId="{EEF83451-A96F-4199-AC00-DDE49D55E817}" type="parTrans" cxnId="{DD73560C-10C1-4BC2-BA0D-29D0B0B2C7E1}">
      <dgm:prSet/>
      <dgm:spPr/>
      <dgm:t>
        <a:bodyPr/>
        <a:lstStyle/>
        <a:p>
          <a:endParaRPr lang="en-US"/>
        </a:p>
      </dgm:t>
    </dgm:pt>
    <dgm:pt modelId="{9C2D4A15-4EAF-43AC-B208-4D03BA524D4E}" type="sibTrans" cxnId="{DD73560C-10C1-4BC2-BA0D-29D0B0B2C7E1}">
      <dgm:prSet/>
      <dgm:spPr/>
      <dgm:t>
        <a:bodyPr/>
        <a:lstStyle/>
        <a:p>
          <a:endParaRPr lang="en-US"/>
        </a:p>
      </dgm:t>
    </dgm:pt>
    <dgm:pt modelId="{555DE467-F38D-4D64-8A0F-956A22B112D6}">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2100" b="1" dirty="0" smtClean="0">
              <a:solidFill>
                <a:srgbClr val="FFFF00"/>
              </a:solidFill>
              <a:cs typeface="+mn-cs"/>
            </a:rPr>
            <a:t>به کار بردن عبارات مغرضانه و کینه جویانه اغلب خشم فردی دیگر را بر می انگیزد و او را به جبهه گیری دعوت می کند و در نهایت روابط رابه دشمنی و تعارض می کشاند.</a:t>
          </a:r>
          <a:endParaRPr lang="en-US" sz="2100" b="1" dirty="0">
            <a:solidFill>
              <a:srgbClr val="FFFF00"/>
            </a:solidFill>
            <a:cs typeface="+mn-cs"/>
          </a:endParaRPr>
        </a:p>
      </dgm:t>
    </dgm:pt>
    <dgm:pt modelId="{85F9680A-480B-4024-B6D8-C5F6717EC055}" type="parTrans" cxnId="{8261CDF5-5812-4320-A3F6-3371D576B0D8}">
      <dgm:prSet/>
      <dgm:spPr/>
      <dgm:t>
        <a:bodyPr/>
        <a:lstStyle/>
        <a:p>
          <a:endParaRPr lang="en-US"/>
        </a:p>
      </dgm:t>
    </dgm:pt>
    <dgm:pt modelId="{D5807714-A4EF-45B2-AF6E-6983E6538862}" type="sibTrans" cxnId="{8261CDF5-5812-4320-A3F6-3371D576B0D8}">
      <dgm:prSet/>
      <dgm:spPr/>
      <dgm:t>
        <a:bodyPr/>
        <a:lstStyle/>
        <a:p>
          <a:endParaRPr lang="en-US"/>
        </a:p>
      </dgm:t>
    </dgm:pt>
    <dgm:pt modelId="{E0E359EF-57B2-46BF-8552-C31F7A71A7D8}">
      <dgm:prSet custT="1">
        <dgm:style>
          <a:lnRef idx="1">
            <a:schemeClr val="accent1"/>
          </a:lnRef>
          <a:fillRef idx="3">
            <a:schemeClr val="accent1"/>
          </a:fillRef>
          <a:effectRef idx="2">
            <a:schemeClr val="accent1"/>
          </a:effectRef>
          <a:fontRef idx="minor">
            <a:schemeClr val="lt1"/>
          </a:fontRef>
        </dgm:style>
      </dgm:prSet>
      <dgm:spPr/>
      <dgm:t>
        <a:bodyPr/>
        <a:lstStyle/>
        <a:p>
          <a:pPr algn="r" rtl="1"/>
          <a:r>
            <a:rPr lang="fa-IR" sz="2500" b="1" dirty="0" smtClean="0">
              <a:solidFill>
                <a:schemeClr val="bg1"/>
              </a:solidFill>
              <a:cs typeface="+mn-cs"/>
            </a:rPr>
            <a:t>مطالب را مختصر و مفید بیان کنید تا مخاطبین شوق شنیدن را از دست ندهند. (صریح ، کوتاه ، دقیق ، مودبانه ، صحیح و پر محتوا )</a:t>
          </a:r>
          <a:endParaRPr lang="en-US" sz="2500" b="1" dirty="0">
            <a:solidFill>
              <a:schemeClr val="bg1"/>
            </a:solidFill>
            <a:cs typeface="+mn-cs"/>
          </a:endParaRPr>
        </a:p>
      </dgm:t>
    </dgm:pt>
    <dgm:pt modelId="{C356245C-32E9-495F-AFF9-A6CBA6A5791F}" type="parTrans" cxnId="{C58969E7-B595-4CA7-BB1B-2563A101CD13}">
      <dgm:prSet/>
      <dgm:spPr/>
      <dgm:t>
        <a:bodyPr/>
        <a:lstStyle/>
        <a:p>
          <a:endParaRPr lang="en-US"/>
        </a:p>
      </dgm:t>
    </dgm:pt>
    <dgm:pt modelId="{AB5AFCFF-459B-4833-A3EB-D6DBDD72524B}" type="sibTrans" cxnId="{C58969E7-B595-4CA7-BB1B-2563A101CD13}">
      <dgm:prSet/>
      <dgm:spPr/>
      <dgm:t>
        <a:bodyPr/>
        <a:lstStyle/>
        <a:p>
          <a:endParaRPr lang="en-US"/>
        </a:p>
      </dgm:t>
    </dgm:pt>
    <dgm:pt modelId="{6D321188-2B0E-4EB2-91E9-B0E432555C29}" type="pres">
      <dgm:prSet presAssocID="{78BDB6D3-16AF-47A2-8BFE-E43EE8FCA69C}" presName="Name0" presStyleCnt="0">
        <dgm:presLayoutVars>
          <dgm:dir/>
          <dgm:animLvl val="lvl"/>
          <dgm:resizeHandles val="exact"/>
        </dgm:presLayoutVars>
      </dgm:prSet>
      <dgm:spPr/>
      <dgm:t>
        <a:bodyPr/>
        <a:lstStyle/>
        <a:p>
          <a:endParaRPr lang="en-US"/>
        </a:p>
      </dgm:t>
    </dgm:pt>
    <dgm:pt modelId="{849CCCF3-B439-43E0-89E1-B10AA17BC603}" type="pres">
      <dgm:prSet presAssocID="{C3DE4CE3-D5BC-40D6-8AB4-4C301CC738B2}" presName="linNode" presStyleCnt="0"/>
      <dgm:spPr/>
    </dgm:pt>
    <dgm:pt modelId="{0A31C22C-CEAB-4912-80CB-26511B1726AF}" type="pres">
      <dgm:prSet presAssocID="{C3DE4CE3-D5BC-40D6-8AB4-4C301CC738B2}" presName="parentText" presStyleLbl="node1" presStyleIdx="0" presStyleCnt="7" custScaleX="277778">
        <dgm:presLayoutVars>
          <dgm:chMax val="1"/>
          <dgm:bulletEnabled val="1"/>
        </dgm:presLayoutVars>
      </dgm:prSet>
      <dgm:spPr/>
      <dgm:t>
        <a:bodyPr/>
        <a:lstStyle/>
        <a:p>
          <a:endParaRPr lang="en-US"/>
        </a:p>
      </dgm:t>
    </dgm:pt>
    <dgm:pt modelId="{C6E4A02C-ED9E-439F-AECC-BFA0B9AAF0AD}" type="pres">
      <dgm:prSet presAssocID="{BD83A599-5EB5-4215-9171-284016C146EF}" presName="sp" presStyleCnt="0"/>
      <dgm:spPr/>
    </dgm:pt>
    <dgm:pt modelId="{E5E8E887-627A-436F-80D2-2736ECFDAD95}" type="pres">
      <dgm:prSet presAssocID="{18B168F7-EBE9-4941-83A4-578EB74C02DC}" presName="linNode" presStyleCnt="0"/>
      <dgm:spPr/>
    </dgm:pt>
    <dgm:pt modelId="{E8369F70-BBC2-48AC-A787-078E7D149B43}" type="pres">
      <dgm:prSet presAssocID="{18B168F7-EBE9-4941-83A4-578EB74C02DC}" presName="parentText" presStyleLbl="node1" presStyleIdx="1" presStyleCnt="7" custScaleX="277778" custLinFactNeighborX="91802">
        <dgm:presLayoutVars>
          <dgm:chMax val="1"/>
          <dgm:bulletEnabled val="1"/>
        </dgm:presLayoutVars>
      </dgm:prSet>
      <dgm:spPr/>
      <dgm:t>
        <a:bodyPr/>
        <a:lstStyle/>
        <a:p>
          <a:endParaRPr lang="en-US"/>
        </a:p>
      </dgm:t>
    </dgm:pt>
    <dgm:pt modelId="{396F1486-0535-4114-8AFD-BE1D99D39EAA}" type="pres">
      <dgm:prSet presAssocID="{A6D53987-6143-4963-8EDC-729D96A478A5}" presName="sp" presStyleCnt="0"/>
      <dgm:spPr/>
    </dgm:pt>
    <dgm:pt modelId="{53429A08-335F-4596-AB9A-BBD60D1EB441}" type="pres">
      <dgm:prSet presAssocID="{6AFA0EAD-DAFA-4F6C-89D2-6B007F2B9E86}" presName="linNode" presStyleCnt="0"/>
      <dgm:spPr/>
    </dgm:pt>
    <dgm:pt modelId="{3209E0B7-9FA2-4975-BA8C-65A6B79EC8F4}" type="pres">
      <dgm:prSet presAssocID="{6AFA0EAD-DAFA-4F6C-89D2-6B007F2B9E86}" presName="parentText" presStyleLbl="node1" presStyleIdx="2" presStyleCnt="7" custScaleX="277778" custLinFactNeighborX="91802">
        <dgm:presLayoutVars>
          <dgm:chMax val="1"/>
          <dgm:bulletEnabled val="1"/>
        </dgm:presLayoutVars>
      </dgm:prSet>
      <dgm:spPr/>
      <dgm:t>
        <a:bodyPr/>
        <a:lstStyle/>
        <a:p>
          <a:endParaRPr lang="en-US"/>
        </a:p>
      </dgm:t>
    </dgm:pt>
    <dgm:pt modelId="{32263DF2-3A5B-417E-9E59-27E6359B7DA1}" type="pres">
      <dgm:prSet presAssocID="{749BFCC4-0FD0-46EF-8F1B-FAA156E2B473}" presName="sp" presStyleCnt="0"/>
      <dgm:spPr/>
    </dgm:pt>
    <dgm:pt modelId="{1601F04A-37F8-4C1F-ACA4-75926959B253}" type="pres">
      <dgm:prSet presAssocID="{C170D405-10B3-4086-9A01-73E3F68F49CC}" presName="linNode" presStyleCnt="0"/>
      <dgm:spPr/>
    </dgm:pt>
    <dgm:pt modelId="{41F26A37-E93A-4C8B-B7A5-87F0CF5D3AFA}" type="pres">
      <dgm:prSet presAssocID="{C170D405-10B3-4086-9A01-73E3F68F49CC}" presName="parentText" presStyleLbl="node1" presStyleIdx="3" presStyleCnt="7" custScaleX="277778" custLinFactNeighborX="91802">
        <dgm:presLayoutVars>
          <dgm:chMax val="1"/>
          <dgm:bulletEnabled val="1"/>
        </dgm:presLayoutVars>
      </dgm:prSet>
      <dgm:spPr/>
      <dgm:t>
        <a:bodyPr/>
        <a:lstStyle/>
        <a:p>
          <a:endParaRPr lang="en-US"/>
        </a:p>
      </dgm:t>
    </dgm:pt>
    <dgm:pt modelId="{5F0E7D8E-6B85-48C7-92E7-62EB052EEC9A}" type="pres">
      <dgm:prSet presAssocID="{F3097990-74FE-4F7B-9308-5F07B650AC2B}" presName="sp" presStyleCnt="0"/>
      <dgm:spPr/>
    </dgm:pt>
    <dgm:pt modelId="{9516D407-F243-4ECB-A5D2-3B1F991B55E7}" type="pres">
      <dgm:prSet presAssocID="{94C0CC6C-0CEF-4B8B-BBDA-516CB753AA82}" presName="linNode" presStyleCnt="0"/>
      <dgm:spPr/>
    </dgm:pt>
    <dgm:pt modelId="{C88C270E-13A0-48CC-B48F-25813F7032AC}" type="pres">
      <dgm:prSet presAssocID="{94C0CC6C-0CEF-4B8B-BBDA-516CB753AA82}" presName="parentText" presStyleLbl="node1" presStyleIdx="4" presStyleCnt="7" custScaleX="277778" custLinFactNeighborX="92939" custLinFactNeighborY="-5246">
        <dgm:presLayoutVars>
          <dgm:chMax val="1"/>
          <dgm:bulletEnabled val="1"/>
        </dgm:presLayoutVars>
      </dgm:prSet>
      <dgm:spPr/>
      <dgm:t>
        <a:bodyPr/>
        <a:lstStyle/>
        <a:p>
          <a:endParaRPr lang="en-US"/>
        </a:p>
      </dgm:t>
    </dgm:pt>
    <dgm:pt modelId="{4F4E313C-2FFA-459A-827A-6DCA63AA2C8D}" type="pres">
      <dgm:prSet presAssocID="{9C2D4A15-4EAF-43AC-B208-4D03BA524D4E}" presName="sp" presStyleCnt="0"/>
      <dgm:spPr/>
    </dgm:pt>
    <dgm:pt modelId="{04C84FAA-1F1A-4497-B13A-AE7129A8E115}" type="pres">
      <dgm:prSet presAssocID="{555DE467-F38D-4D64-8A0F-956A22B112D6}" presName="linNode" presStyleCnt="0"/>
      <dgm:spPr/>
    </dgm:pt>
    <dgm:pt modelId="{BD8D9738-23FC-4D74-8554-EBB00ED94782}" type="pres">
      <dgm:prSet presAssocID="{555DE467-F38D-4D64-8A0F-956A22B112D6}" presName="parentText" presStyleLbl="node1" presStyleIdx="5" presStyleCnt="7" custScaleX="277778" custLinFactNeighborX="136" custLinFactNeighborY="-3294">
        <dgm:presLayoutVars>
          <dgm:chMax val="1"/>
          <dgm:bulletEnabled val="1"/>
        </dgm:presLayoutVars>
      </dgm:prSet>
      <dgm:spPr/>
      <dgm:t>
        <a:bodyPr/>
        <a:lstStyle/>
        <a:p>
          <a:endParaRPr lang="en-US"/>
        </a:p>
      </dgm:t>
    </dgm:pt>
    <dgm:pt modelId="{6DCCDE6D-8306-42A3-BE95-B8377BAA5652}" type="pres">
      <dgm:prSet presAssocID="{D5807714-A4EF-45B2-AF6E-6983E6538862}" presName="sp" presStyleCnt="0"/>
      <dgm:spPr/>
    </dgm:pt>
    <dgm:pt modelId="{6B4DBEA2-6B15-45D2-82BF-3B199215EF39}" type="pres">
      <dgm:prSet presAssocID="{E0E359EF-57B2-46BF-8552-C31F7A71A7D8}" presName="linNode" presStyleCnt="0"/>
      <dgm:spPr/>
    </dgm:pt>
    <dgm:pt modelId="{0FEF4C6D-D413-421F-8D2D-2DF06AF0473C}" type="pres">
      <dgm:prSet presAssocID="{E0E359EF-57B2-46BF-8552-C31F7A71A7D8}" presName="parentText" presStyleLbl="node1" presStyleIdx="6" presStyleCnt="7" custScaleX="277778" custScaleY="117786" custLinFactNeighborX="-136" custLinFactNeighborY="2477">
        <dgm:presLayoutVars>
          <dgm:chMax val="1"/>
          <dgm:bulletEnabled val="1"/>
        </dgm:presLayoutVars>
      </dgm:prSet>
      <dgm:spPr/>
      <dgm:t>
        <a:bodyPr/>
        <a:lstStyle/>
        <a:p>
          <a:endParaRPr lang="en-US"/>
        </a:p>
      </dgm:t>
    </dgm:pt>
  </dgm:ptLst>
  <dgm:cxnLst>
    <dgm:cxn modelId="{DD73560C-10C1-4BC2-BA0D-29D0B0B2C7E1}" srcId="{78BDB6D3-16AF-47A2-8BFE-E43EE8FCA69C}" destId="{94C0CC6C-0CEF-4B8B-BBDA-516CB753AA82}" srcOrd="4" destOrd="0" parTransId="{EEF83451-A96F-4199-AC00-DDE49D55E817}" sibTransId="{9C2D4A15-4EAF-43AC-B208-4D03BA524D4E}"/>
    <dgm:cxn modelId="{062C374F-A9F9-4246-AE77-47F68154BC31}" type="presOf" srcId="{78BDB6D3-16AF-47A2-8BFE-E43EE8FCA69C}" destId="{6D321188-2B0E-4EB2-91E9-B0E432555C29}" srcOrd="0" destOrd="0" presId="urn:microsoft.com/office/officeart/2005/8/layout/vList5"/>
    <dgm:cxn modelId="{BD18B28B-519A-4AA3-BD3A-3831BBCDD88E}" type="presOf" srcId="{555DE467-F38D-4D64-8A0F-956A22B112D6}" destId="{BD8D9738-23FC-4D74-8554-EBB00ED94782}" srcOrd="0" destOrd="0" presId="urn:microsoft.com/office/officeart/2005/8/layout/vList5"/>
    <dgm:cxn modelId="{2329A938-8DEB-46D6-8BE8-07B998235137}" type="presOf" srcId="{C170D405-10B3-4086-9A01-73E3F68F49CC}" destId="{41F26A37-E93A-4C8B-B7A5-87F0CF5D3AFA}" srcOrd="0" destOrd="0" presId="urn:microsoft.com/office/officeart/2005/8/layout/vList5"/>
    <dgm:cxn modelId="{FE2B3255-8DA7-43FF-B625-4A7BCA56FB44}" srcId="{78BDB6D3-16AF-47A2-8BFE-E43EE8FCA69C}" destId="{C170D405-10B3-4086-9A01-73E3F68F49CC}" srcOrd="3" destOrd="0" parTransId="{F32D5CD9-6BAD-4509-9950-CC48A65C363D}" sibTransId="{F3097990-74FE-4F7B-9308-5F07B650AC2B}"/>
    <dgm:cxn modelId="{C58969E7-B595-4CA7-BB1B-2563A101CD13}" srcId="{78BDB6D3-16AF-47A2-8BFE-E43EE8FCA69C}" destId="{E0E359EF-57B2-46BF-8552-C31F7A71A7D8}" srcOrd="6" destOrd="0" parTransId="{C356245C-32E9-495F-AFF9-A6CBA6A5791F}" sibTransId="{AB5AFCFF-459B-4833-A3EB-D6DBDD72524B}"/>
    <dgm:cxn modelId="{8261CDF5-5812-4320-A3F6-3371D576B0D8}" srcId="{78BDB6D3-16AF-47A2-8BFE-E43EE8FCA69C}" destId="{555DE467-F38D-4D64-8A0F-956A22B112D6}" srcOrd="5" destOrd="0" parTransId="{85F9680A-480B-4024-B6D8-C5F6717EC055}" sibTransId="{D5807714-A4EF-45B2-AF6E-6983E6538862}"/>
    <dgm:cxn modelId="{013E505E-8303-4E69-A781-348255FD9FBC}" type="presOf" srcId="{94C0CC6C-0CEF-4B8B-BBDA-516CB753AA82}" destId="{C88C270E-13A0-48CC-B48F-25813F7032AC}" srcOrd="0" destOrd="0" presId="urn:microsoft.com/office/officeart/2005/8/layout/vList5"/>
    <dgm:cxn modelId="{25348051-6853-47EA-AA8D-0139B54340E0}" type="presOf" srcId="{6AFA0EAD-DAFA-4F6C-89D2-6B007F2B9E86}" destId="{3209E0B7-9FA2-4975-BA8C-65A6B79EC8F4}" srcOrd="0" destOrd="0" presId="urn:microsoft.com/office/officeart/2005/8/layout/vList5"/>
    <dgm:cxn modelId="{375F9E73-5C60-4F45-B72F-D8B15BAE8F3E}" srcId="{78BDB6D3-16AF-47A2-8BFE-E43EE8FCA69C}" destId="{6AFA0EAD-DAFA-4F6C-89D2-6B007F2B9E86}" srcOrd="2" destOrd="0" parTransId="{858C46DD-D3D2-4275-BC6D-3D0C5672AEF6}" sibTransId="{749BFCC4-0FD0-46EF-8F1B-FAA156E2B473}"/>
    <dgm:cxn modelId="{3ED2B085-B226-4133-97CB-9C45AEE4E2E8}" type="presOf" srcId="{E0E359EF-57B2-46BF-8552-C31F7A71A7D8}" destId="{0FEF4C6D-D413-421F-8D2D-2DF06AF0473C}" srcOrd="0" destOrd="0" presId="urn:microsoft.com/office/officeart/2005/8/layout/vList5"/>
    <dgm:cxn modelId="{6F890E4C-2E26-4837-B89F-53A89487C6AF}" srcId="{78BDB6D3-16AF-47A2-8BFE-E43EE8FCA69C}" destId="{18B168F7-EBE9-4941-83A4-578EB74C02DC}" srcOrd="1" destOrd="0" parTransId="{4A60CAFF-2D8B-4003-8D09-5D16F3DA890E}" sibTransId="{A6D53987-6143-4963-8EDC-729D96A478A5}"/>
    <dgm:cxn modelId="{D2298C6C-960B-44F1-A390-D6F71B5B2E7A}" srcId="{78BDB6D3-16AF-47A2-8BFE-E43EE8FCA69C}" destId="{C3DE4CE3-D5BC-40D6-8AB4-4C301CC738B2}" srcOrd="0" destOrd="0" parTransId="{A9F5A804-8788-4B61-ABEA-9F0B2AC7F08B}" sibTransId="{BD83A599-5EB5-4215-9171-284016C146EF}"/>
    <dgm:cxn modelId="{E75729B4-FB09-44F4-B239-2030D7DC1256}" type="presOf" srcId="{18B168F7-EBE9-4941-83A4-578EB74C02DC}" destId="{E8369F70-BBC2-48AC-A787-078E7D149B43}" srcOrd="0" destOrd="0" presId="urn:microsoft.com/office/officeart/2005/8/layout/vList5"/>
    <dgm:cxn modelId="{C034300F-0DD5-47CC-964C-661A1AB09F99}" type="presOf" srcId="{C3DE4CE3-D5BC-40D6-8AB4-4C301CC738B2}" destId="{0A31C22C-CEAB-4912-80CB-26511B1726AF}" srcOrd="0" destOrd="0" presId="urn:microsoft.com/office/officeart/2005/8/layout/vList5"/>
    <dgm:cxn modelId="{90C4BF9C-51EA-4FCC-9FC1-BC3C1C05CFB2}" type="presParOf" srcId="{6D321188-2B0E-4EB2-91E9-B0E432555C29}" destId="{849CCCF3-B439-43E0-89E1-B10AA17BC603}" srcOrd="0" destOrd="0" presId="urn:microsoft.com/office/officeart/2005/8/layout/vList5"/>
    <dgm:cxn modelId="{3C7DAC10-E4F2-4270-9351-89D41B41D5F7}" type="presParOf" srcId="{849CCCF3-B439-43E0-89E1-B10AA17BC603}" destId="{0A31C22C-CEAB-4912-80CB-26511B1726AF}" srcOrd="0" destOrd="0" presId="urn:microsoft.com/office/officeart/2005/8/layout/vList5"/>
    <dgm:cxn modelId="{AE678A89-1B42-4A39-8C9A-516DA8226478}" type="presParOf" srcId="{6D321188-2B0E-4EB2-91E9-B0E432555C29}" destId="{C6E4A02C-ED9E-439F-AECC-BFA0B9AAF0AD}" srcOrd="1" destOrd="0" presId="urn:microsoft.com/office/officeart/2005/8/layout/vList5"/>
    <dgm:cxn modelId="{7EF06DE7-8548-4216-A768-A7870379B420}" type="presParOf" srcId="{6D321188-2B0E-4EB2-91E9-B0E432555C29}" destId="{E5E8E887-627A-436F-80D2-2736ECFDAD95}" srcOrd="2" destOrd="0" presId="urn:microsoft.com/office/officeart/2005/8/layout/vList5"/>
    <dgm:cxn modelId="{4A2ED01D-09CE-4907-8362-9C5B9E918D2D}" type="presParOf" srcId="{E5E8E887-627A-436F-80D2-2736ECFDAD95}" destId="{E8369F70-BBC2-48AC-A787-078E7D149B43}" srcOrd="0" destOrd="0" presId="urn:microsoft.com/office/officeart/2005/8/layout/vList5"/>
    <dgm:cxn modelId="{CC74C09F-C49B-4431-B9E0-5BF380304525}" type="presParOf" srcId="{6D321188-2B0E-4EB2-91E9-B0E432555C29}" destId="{396F1486-0535-4114-8AFD-BE1D99D39EAA}" srcOrd="3" destOrd="0" presId="urn:microsoft.com/office/officeart/2005/8/layout/vList5"/>
    <dgm:cxn modelId="{9ABDE3F6-4930-4D07-8DFB-34CD199DF8E4}" type="presParOf" srcId="{6D321188-2B0E-4EB2-91E9-B0E432555C29}" destId="{53429A08-335F-4596-AB9A-BBD60D1EB441}" srcOrd="4" destOrd="0" presId="urn:microsoft.com/office/officeart/2005/8/layout/vList5"/>
    <dgm:cxn modelId="{77302EFF-CF79-42BA-9A6A-8F71012FB71D}" type="presParOf" srcId="{53429A08-335F-4596-AB9A-BBD60D1EB441}" destId="{3209E0B7-9FA2-4975-BA8C-65A6B79EC8F4}" srcOrd="0" destOrd="0" presId="urn:microsoft.com/office/officeart/2005/8/layout/vList5"/>
    <dgm:cxn modelId="{89DC60D7-5355-4AC5-9DE1-2AC9576D6B4E}" type="presParOf" srcId="{6D321188-2B0E-4EB2-91E9-B0E432555C29}" destId="{32263DF2-3A5B-417E-9E59-27E6359B7DA1}" srcOrd="5" destOrd="0" presId="urn:microsoft.com/office/officeart/2005/8/layout/vList5"/>
    <dgm:cxn modelId="{96351B40-B359-4332-BE48-00DAC38A2C6F}" type="presParOf" srcId="{6D321188-2B0E-4EB2-91E9-B0E432555C29}" destId="{1601F04A-37F8-4C1F-ACA4-75926959B253}" srcOrd="6" destOrd="0" presId="urn:microsoft.com/office/officeart/2005/8/layout/vList5"/>
    <dgm:cxn modelId="{B90C84E1-74A8-43B2-8CC0-38CAA2F0094F}" type="presParOf" srcId="{1601F04A-37F8-4C1F-ACA4-75926959B253}" destId="{41F26A37-E93A-4C8B-B7A5-87F0CF5D3AFA}" srcOrd="0" destOrd="0" presId="urn:microsoft.com/office/officeart/2005/8/layout/vList5"/>
    <dgm:cxn modelId="{05A60CAB-DB9E-46EE-842B-7364058D2C5C}" type="presParOf" srcId="{6D321188-2B0E-4EB2-91E9-B0E432555C29}" destId="{5F0E7D8E-6B85-48C7-92E7-62EB052EEC9A}" srcOrd="7" destOrd="0" presId="urn:microsoft.com/office/officeart/2005/8/layout/vList5"/>
    <dgm:cxn modelId="{81E56D22-3DAD-4727-A1C3-4942E02F3869}" type="presParOf" srcId="{6D321188-2B0E-4EB2-91E9-B0E432555C29}" destId="{9516D407-F243-4ECB-A5D2-3B1F991B55E7}" srcOrd="8" destOrd="0" presId="urn:microsoft.com/office/officeart/2005/8/layout/vList5"/>
    <dgm:cxn modelId="{37C1A39A-6EB8-4402-BC61-E05E5452C78E}" type="presParOf" srcId="{9516D407-F243-4ECB-A5D2-3B1F991B55E7}" destId="{C88C270E-13A0-48CC-B48F-25813F7032AC}" srcOrd="0" destOrd="0" presId="urn:microsoft.com/office/officeart/2005/8/layout/vList5"/>
    <dgm:cxn modelId="{B5DECA9D-DADF-40DE-8F01-5160BF206EC1}" type="presParOf" srcId="{6D321188-2B0E-4EB2-91E9-B0E432555C29}" destId="{4F4E313C-2FFA-459A-827A-6DCA63AA2C8D}" srcOrd="9" destOrd="0" presId="urn:microsoft.com/office/officeart/2005/8/layout/vList5"/>
    <dgm:cxn modelId="{F26241F8-33BD-468B-A449-91E68DBD0E49}" type="presParOf" srcId="{6D321188-2B0E-4EB2-91E9-B0E432555C29}" destId="{04C84FAA-1F1A-4497-B13A-AE7129A8E115}" srcOrd="10" destOrd="0" presId="urn:microsoft.com/office/officeart/2005/8/layout/vList5"/>
    <dgm:cxn modelId="{0B04CCCB-644A-4CB4-BE3B-D67F6733777A}" type="presParOf" srcId="{04C84FAA-1F1A-4497-B13A-AE7129A8E115}" destId="{BD8D9738-23FC-4D74-8554-EBB00ED94782}" srcOrd="0" destOrd="0" presId="urn:microsoft.com/office/officeart/2005/8/layout/vList5"/>
    <dgm:cxn modelId="{2FBA98AF-2E4E-4562-AA97-7507CD3AC3BD}" type="presParOf" srcId="{6D321188-2B0E-4EB2-91E9-B0E432555C29}" destId="{6DCCDE6D-8306-42A3-BE95-B8377BAA5652}" srcOrd="11" destOrd="0" presId="urn:microsoft.com/office/officeart/2005/8/layout/vList5"/>
    <dgm:cxn modelId="{6998F494-A971-4687-BBC5-FD6952F97637}" type="presParOf" srcId="{6D321188-2B0E-4EB2-91E9-B0E432555C29}" destId="{6B4DBEA2-6B15-45D2-82BF-3B199215EF39}" srcOrd="12" destOrd="0" presId="urn:microsoft.com/office/officeart/2005/8/layout/vList5"/>
    <dgm:cxn modelId="{F140F00F-44C8-4AA4-9D35-C176B5B28BFB}" type="presParOf" srcId="{6B4DBEA2-6B15-45D2-82BF-3B199215EF39}" destId="{0FEF4C6D-D413-421F-8D2D-2DF06AF0473C}" srcOrd="0"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B9293D88-A916-4FC5-9A6F-D1F41F332D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CE8E05E-DA15-4D96-AC3A-53204219B6E2}">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2500" b="0" dirty="0" smtClean="0">
              <a:latin typeface="Zar"/>
              <a:cs typeface="B Yagut" pitchFamily="2" charset="-78"/>
            </a:rPr>
            <a:t>سرچشمه بسیاری از مشکلات روزمره ، عدم توجه به سخنان دیگران است.</a:t>
          </a:r>
          <a:endParaRPr lang="en-US" sz="2500" b="0" dirty="0">
            <a:latin typeface="Zar"/>
            <a:cs typeface="B Yagut" pitchFamily="2" charset="-78"/>
          </a:endParaRPr>
        </a:p>
      </dgm:t>
    </dgm:pt>
    <dgm:pt modelId="{431EA0D4-10DF-48AB-961B-206DEE5646D9}" type="parTrans" cxnId="{F69AF319-8B70-49C3-A865-3200AAE1D9C4}">
      <dgm:prSet/>
      <dgm:spPr/>
      <dgm:t>
        <a:bodyPr/>
        <a:lstStyle/>
        <a:p>
          <a:endParaRPr lang="en-US"/>
        </a:p>
      </dgm:t>
    </dgm:pt>
    <dgm:pt modelId="{92097B3B-F99C-417E-BCF0-7367BC59A17E}" type="sibTrans" cxnId="{F69AF319-8B70-49C3-A865-3200AAE1D9C4}">
      <dgm:prSet/>
      <dgm:spPr/>
      <dgm:t>
        <a:bodyPr/>
        <a:lstStyle/>
        <a:p>
          <a:endParaRPr lang="en-US"/>
        </a:p>
      </dgm:t>
    </dgm:pt>
    <dgm:pt modelId="{C22D9D85-A988-4419-AAB6-CC4408904BC3}">
      <dgm:prSet custT="1"/>
      <dgm:spPr/>
      <dgm:t>
        <a:bodyPr/>
        <a:lstStyle/>
        <a:p>
          <a:pPr rtl="1"/>
          <a:r>
            <a:rPr lang="fa-IR" sz="2500" dirty="0" smtClean="0">
              <a:cs typeface="B Yagut" pitchFamily="2" charset="-78"/>
            </a:rPr>
            <a:t>بپذیریم که دیگران حق حرف زدن و حرفی برای گفتن دارند.</a:t>
          </a:r>
          <a:endParaRPr lang="en-US" sz="2500" dirty="0">
            <a:cs typeface="B Yagut" pitchFamily="2" charset="-78"/>
          </a:endParaRPr>
        </a:p>
      </dgm:t>
    </dgm:pt>
    <dgm:pt modelId="{86D232D8-D1C0-4CCA-8061-B9A3B6E31D63}" type="parTrans" cxnId="{33B5DFE5-B05E-4EEB-AC77-AAA2D14F8700}">
      <dgm:prSet/>
      <dgm:spPr/>
      <dgm:t>
        <a:bodyPr/>
        <a:lstStyle/>
        <a:p>
          <a:endParaRPr lang="en-US"/>
        </a:p>
      </dgm:t>
    </dgm:pt>
    <dgm:pt modelId="{75E11AB2-D3FB-4339-8926-8E0F225936CD}" type="sibTrans" cxnId="{33B5DFE5-B05E-4EEB-AC77-AAA2D14F8700}">
      <dgm:prSet/>
      <dgm:spPr/>
      <dgm:t>
        <a:bodyPr/>
        <a:lstStyle/>
        <a:p>
          <a:endParaRPr lang="en-US"/>
        </a:p>
      </dgm:t>
    </dgm:pt>
    <dgm:pt modelId="{77FCCBBB-9A12-400C-8FB2-9D0A2511790B}">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2500" dirty="0" smtClean="0"/>
            <a:t>از قطع کردن حرف دیگران خودداری کنیم.</a:t>
          </a:r>
          <a:endParaRPr lang="en-US" sz="2500" dirty="0"/>
        </a:p>
      </dgm:t>
    </dgm:pt>
    <dgm:pt modelId="{187E0F10-B1ED-4230-BB8A-1C400314E815}" type="parTrans" cxnId="{57870320-B719-4CA9-80C7-5C9560CBD132}">
      <dgm:prSet/>
      <dgm:spPr/>
      <dgm:t>
        <a:bodyPr/>
        <a:lstStyle/>
        <a:p>
          <a:endParaRPr lang="en-US"/>
        </a:p>
      </dgm:t>
    </dgm:pt>
    <dgm:pt modelId="{37594C7D-38AE-41EC-8AB1-1C4B0F1E3926}" type="sibTrans" cxnId="{57870320-B719-4CA9-80C7-5C9560CBD132}">
      <dgm:prSet/>
      <dgm:spPr/>
      <dgm:t>
        <a:bodyPr/>
        <a:lstStyle/>
        <a:p>
          <a:endParaRPr lang="en-US"/>
        </a:p>
      </dgm:t>
    </dgm:pt>
    <dgm:pt modelId="{B9B774FE-9512-4581-A6A5-8E5A8495AFA8}">
      <dgm:prSet custT="1"/>
      <dgm:spPr/>
      <dgm:t>
        <a:bodyPr/>
        <a:lstStyle/>
        <a:p>
          <a:pPr rtl="1"/>
          <a:r>
            <a:rPr lang="fa-IR" sz="2500" dirty="0" smtClean="0"/>
            <a:t>اگر ابهامی درباره سخنان گوینده دارید سوال کنید.</a:t>
          </a:r>
          <a:endParaRPr lang="en-US" sz="2500" dirty="0"/>
        </a:p>
      </dgm:t>
    </dgm:pt>
    <dgm:pt modelId="{F80CA629-B5B9-40ED-8415-D79B1FE85605}" type="parTrans" cxnId="{B9A6F3E7-174C-4AD1-8D62-B3393E336D3A}">
      <dgm:prSet/>
      <dgm:spPr/>
      <dgm:t>
        <a:bodyPr/>
        <a:lstStyle/>
        <a:p>
          <a:endParaRPr lang="en-US"/>
        </a:p>
      </dgm:t>
    </dgm:pt>
    <dgm:pt modelId="{5E9C0E7B-C93F-4A3F-B07C-F4E17158A4D0}" type="sibTrans" cxnId="{B9A6F3E7-174C-4AD1-8D62-B3393E336D3A}">
      <dgm:prSet/>
      <dgm:spPr/>
      <dgm:t>
        <a:bodyPr/>
        <a:lstStyle/>
        <a:p>
          <a:endParaRPr lang="en-US"/>
        </a:p>
      </dgm:t>
    </dgm:pt>
    <dgm:pt modelId="{B78EC56A-F91F-4A38-889A-45ECC875D5A4}">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2500" dirty="0" smtClean="0"/>
            <a:t>گوش دادن یعنی اینکه برای دیگران و حرف آنان احترام قائل هستنید .</a:t>
          </a:r>
          <a:endParaRPr lang="en-US" sz="2500" dirty="0"/>
        </a:p>
      </dgm:t>
    </dgm:pt>
    <dgm:pt modelId="{29459FBB-587A-4AD7-A98C-FEC7ABDA1942}" type="parTrans" cxnId="{0AB851CC-D397-4B2C-823B-A4771F30AF5B}">
      <dgm:prSet/>
      <dgm:spPr/>
      <dgm:t>
        <a:bodyPr/>
        <a:lstStyle/>
        <a:p>
          <a:endParaRPr lang="en-US"/>
        </a:p>
      </dgm:t>
    </dgm:pt>
    <dgm:pt modelId="{23C5F26B-2D41-4053-A8FC-C03F92F3D83D}" type="sibTrans" cxnId="{0AB851CC-D397-4B2C-823B-A4771F30AF5B}">
      <dgm:prSet/>
      <dgm:spPr/>
      <dgm:t>
        <a:bodyPr/>
        <a:lstStyle/>
        <a:p>
          <a:endParaRPr lang="en-US"/>
        </a:p>
      </dgm:t>
    </dgm:pt>
    <dgm:pt modelId="{EEEC2915-67E5-42B2-ACBE-94419B27CD16}">
      <dgm:prSet custT="1"/>
      <dgm:spPr/>
      <dgm:t>
        <a:bodyPr/>
        <a:lstStyle/>
        <a:p>
          <a:pPr rtl="1"/>
          <a:r>
            <a:rPr lang="fa-IR" sz="2500" dirty="0" smtClean="0"/>
            <a:t>برای کودکان و نوجوانان خیلی مهم است که والدین آنان به سخنانشان گوش دهند.</a:t>
          </a:r>
          <a:endParaRPr lang="en-US" sz="2500" dirty="0"/>
        </a:p>
      </dgm:t>
    </dgm:pt>
    <dgm:pt modelId="{60AF330C-24E0-4278-8FD4-03A182B5FD78}" type="parTrans" cxnId="{4F9A277C-050C-4C99-A828-CC2D9BF468E9}">
      <dgm:prSet/>
      <dgm:spPr/>
      <dgm:t>
        <a:bodyPr/>
        <a:lstStyle/>
        <a:p>
          <a:endParaRPr lang="en-US"/>
        </a:p>
      </dgm:t>
    </dgm:pt>
    <dgm:pt modelId="{AFA7DDB6-CDDD-454C-8FF2-22F4E1BE589E}" type="sibTrans" cxnId="{4F9A277C-050C-4C99-A828-CC2D9BF468E9}">
      <dgm:prSet/>
      <dgm:spPr/>
      <dgm:t>
        <a:bodyPr/>
        <a:lstStyle/>
        <a:p>
          <a:endParaRPr lang="en-US"/>
        </a:p>
      </dgm:t>
    </dgm:pt>
    <dgm:pt modelId="{0CE38E8C-5993-45B5-B3EC-D12A3AA4FC84}" type="pres">
      <dgm:prSet presAssocID="{B9293D88-A916-4FC5-9A6F-D1F41F332DDB}" presName="linear" presStyleCnt="0">
        <dgm:presLayoutVars>
          <dgm:animLvl val="lvl"/>
          <dgm:resizeHandles val="exact"/>
        </dgm:presLayoutVars>
      </dgm:prSet>
      <dgm:spPr/>
      <dgm:t>
        <a:bodyPr/>
        <a:lstStyle/>
        <a:p>
          <a:endParaRPr lang="en-US"/>
        </a:p>
      </dgm:t>
    </dgm:pt>
    <dgm:pt modelId="{B4665C8B-79D5-45F2-B53A-4AC83FEF49F3}" type="pres">
      <dgm:prSet presAssocID="{DCE8E05E-DA15-4D96-AC3A-53204219B6E2}" presName="parentText" presStyleLbl="node1" presStyleIdx="0" presStyleCnt="6">
        <dgm:presLayoutVars>
          <dgm:chMax val="0"/>
          <dgm:bulletEnabled val="1"/>
        </dgm:presLayoutVars>
      </dgm:prSet>
      <dgm:spPr/>
      <dgm:t>
        <a:bodyPr/>
        <a:lstStyle/>
        <a:p>
          <a:endParaRPr lang="en-US"/>
        </a:p>
      </dgm:t>
    </dgm:pt>
    <dgm:pt modelId="{FC3B64FC-52BD-4F7D-83CF-24C6E6A4F4D1}" type="pres">
      <dgm:prSet presAssocID="{92097B3B-F99C-417E-BCF0-7367BC59A17E}" presName="spacer" presStyleCnt="0"/>
      <dgm:spPr/>
    </dgm:pt>
    <dgm:pt modelId="{564FE2B1-4942-4F61-80BC-75C14A462538}" type="pres">
      <dgm:prSet presAssocID="{C22D9D85-A988-4419-AAB6-CC4408904BC3}" presName="parentText" presStyleLbl="node1" presStyleIdx="1" presStyleCnt="6">
        <dgm:presLayoutVars>
          <dgm:chMax val="0"/>
          <dgm:bulletEnabled val="1"/>
        </dgm:presLayoutVars>
      </dgm:prSet>
      <dgm:spPr/>
      <dgm:t>
        <a:bodyPr/>
        <a:lstStyle/>
        <a:p>
          <a:endParaRPr lang="en-US"/>
        </a:p>
      </dgm:t>
    </dgm:pt>
    <dgm:pt modelId="{6863BF5F-4CFA-4BD7-B20F-303253C510F5}" type="pres">
      <dgm:prSet presAssocID="{75E11AB2-D3FB-4339-8926-8E0F225936CD}" presName="spacer" presStyleCnt="0"/>
      <dgm:spPr/>
    </dgm:pt>
    <dgm:pt modelId="{90B9E77C-1B98-40A6-9B81-BD93B7618DFA}" type="pres">
      <dgm:prSet presAssocID="{77FCCBBB-9A12-400C-8FB2-9D0A2511790B}" presName="parentText" presStyleLbl="node1" presStyleIdx="2" presStyleCnt="6">
        <dgm:presLayoutVars>
          <dgm:chMax val="0"/>
          <dgm:bulletEnabled val="1"/>
        </dgm:presLayoutVars>
      </dgm:prSet>
      <dgm:spPr/>
      <dgm:t>
        <a:bodyPr/>
        <a:lstStyle/>
        <a:p>
          <a:endParaRPr lang="en-US"/>
        </a:p>
      </dgm:t>
    </dgm:pt>
    <dgm:pt modelId="{41F33E79-9438-4EFD-AB9B-5178EA5AC775}" type="pres">
      <dgm:prSet presAssocID="{37594C7D-38AE-41EC-8AB1-1C4B0F1E3926}" presName="spacer" presStyleCnt="0"/>
      <dgm:spPr/>
    </dgm:pt>
    <dgm:pt modelId="{0DCE8C40-9B15-45B2-95A4-A200AC4F1E9C}" type="pres">
      <dgm:prSet presAssocID="{B9B774FE-9512-4581-A6A5-8E5A8495AFA8}" presName="parentText" presStyleLbl="node1" presStyleIdx="3" presStyleCnt="6">
        <dgm:presLayoutVars>
          <dgm:chMax val="0"/>
          <dgm:bulletEnabled val="1"/>
        </dgm:presLayoutVars>
      </dgm:prSet>
      <dgm:spPr/>
      <dgm:t>
        <a:bodyPr/>
        <a:lstStyle/>
        <a:p>
          <a:endParaRPr lang="en-US"/>
        </a:p>
      </dgm:t>
    </dgm:pt>
    <dgm:pt modelId="{C4AF28A1-84F6-4C40-BFD3-5815F6097F86}" type="pres">
      <dgm:prSet presAssocID="{5E9C0E7B-C93F-4A3F-B07C-F4E17158A4D0}" presName="spacer" presStyleCnt="0"/>
      <dgm:spPr/>
    </dgm:pt>
    <dgm:pt modelId="{B0B4BD65-955C-40AC-B357-9D54FBB8B664}" type="pres">
      <dgm:prSet presAssocID="{B78EC56A-F91F-4A38-889A-45ECC875D5A4}" presName="parentText" presStyleLbl="node1" presStyleIdx="4" presStyleCnt="6">
        <dgm:presLayoutVars>
          <dgm:chMax val="0"/>
          <dgm:bulletEnabled val="1"/>
        </dgm:presLayoutVars>
      </dgm:prSet>
      <dgm:spPr/>
      <dgm:t>
        <a:bodyPr/>
        <a:lstStyle/>
        <a:p>
          <a:endParaRPr lang="en-US"/>
        </a:p>
      </dgm:t>
    </dgm:pt>
    <dgm:pt modelId="{EA812D5E-2D1D-4352-B32F-7C7AA28E6000}" type="pres">
      <dgm:prSet presAssocID="{23C5F26B-2D41-4053-A8FC-C03F92F3D83D}" presName="spacer" presStyleCnt="0"/>
      <dgm:spPr/>
    </dgm:pt>
    <dgm:pt modelId="{46057656-A86F-4AEB-BE65-135112CEA6C0}" type="pres">
      <dgm:prSet presAssocID="{EEEC2915-67E5-42B2-ACBE-94419B27CD16}" presName="parentText" presStyleLbl="node1" presStyleIdx="5" presStyleCnt="6">
        <dgm:presLayoutVars>
          <dgm:chMax val="0"/>
          <dgm:bulletEnabled val="1"/>
        </dgm:presLayoutVars>
      </dgm:prSet>
      <dgm:spPr/>
      <dgm:t>
        <a:bodyPr/>
        <a:lstStyle/>
        <a:p>
          <a:endParaRPr lang="en-US"/>
        </a:p>
      </dgm:t>
    </dgm:pt>
  </dgm:ptLst>
  <dgm:cxnLst>
    <dgm:cxn modelId="{71515D48-400F-4C62-A154-5CB0FAFDCB95}" type="presOf" srcId="{77FCCBBB-9A12-400C-8FB2-9D0A2511790B}" destId="{90B9E77C-1B98-40A6-9B81-BD93B7618DFA}" srcOrd="0" destOrd="0" presId="urn:microsoft.com/office/officeart/2005/8/layout/vList2"/>
    <dgm:cxn modelId="{AC7E459E-2C4C-4127-8EA5-B7329C52E7BB}" type="presOf" srcId="{DCE8E05E-DA15-4D96-AC3A-53204219B6E2}" destId="{B4665C8B-79D5-45F2-B53A-4AC83FEF49F3}" srcOrd="0" destOrd="0" presId="urn:microsoft.com/office/officeart/2005/8/layout/vList2"/>
    <dgm:cxn modelId="{8A39B6F2-02E7-4C03-9414-66EF29D8A4C7}" type="presOf" srcId="{B9B774FE-9512-4581-A6A5-8E5A8495AFA8}" destId="{0DCE8C40-9B15-45B2-95A4-A200AC4F1E9C}" srcOrd="0" destOrd="0" presId="urn:microsoft.com/office/officeart/2005/8/layout/vList2"/>
    <dgm:cxn modelId="{33B5DFE5-B05E-4EEB-AC77-AAA2D14F8700}" srcId="{B9293D88-A916-4FC5-9A6F-D1F41F332DDB}" destId="{C22D9D85-A988-4419-AAB6-CC4408904BC3}" srcOrd="1" destOrd="0" parTransId="{86D232D8-D1C0-4CCA-8061-B9A3B6E31D63}" sibTransId="{75E11AB2-D3FB-4339-8926-8E0F225936CD}"/>
    <dgm:cxn modelId="{0AB851CC-D397-4B2C-823B-A4771F30AF5B}" srcId="{B9293D88-A916-4FC5-9A6F-D1F41F332DDB}" destId="{B78EC56A-F91F-4A38-889A-45ECC875D5A4}" srcOrd="4" destOrd="0" parTransId="{29459FBB-587A-4AD7-A98C-FEC7ABDA1942}" sibTransId="{23C5F26B-2D41-4053-A8FC-C03F92F3D83D}"/>
    <dgm:cxn modelId="{F69AF319-8B70-49C3-A865-3200AAE1D9C4}" srcId="{B9293D88-A916-4FC5-9A6F-D1F41F332DDB}" destId="{DCE8E05E-DA15-4D96-AC3A-53204219B6E2}" srcOrd="0" destOrd="0" parTransId="{431EA0D4-10DF-48AB-961B-206DEE5646D9}" sibTransId="{92097B3B-F99C-417E-BCF0-7367BC59A17E}"/>
    <dgm:cxn modelId="{48B08DF0-998A-478C-955B-4144486D3D19}" type="presOf" srcId="{B78EC56A-F91F-4A38-889A-45ECC875D5A4}" destId="{B0B4BD65-955C-40AC-B357-9D54FBB8B664}" srcOrd="0" destOrd="0" presId="urn:microsoft.com/office/officeart/2005/8/layout/vList2"/>
    <dgm:cxn modelId="{A70A0C59-72D5-4581-AFE1-34BA8AE2D2DC}" type="presOf" srcId="{C22D9D85-A988-4419-AAB6-CC4408904BC3}" destId="{564FE2B1-4942-4F61-80BC-75C14A462538}" srcOrd="0" destOrd="0" presId="urn:microsoft.com/office/officeart/2005/8/layout/vList2"/>
    <dgm:cxn modelId="{57870320-B719-4CA9-80C7-5C9560CBD132}" srcId="{B9293D88-A916-4FC5-9A6F-D1F41F332DDB}" destId="{77FCCBBB-9A12-400C-8FB2-9D0A2511790B}" srcOrd="2" destOrd="0" parTransId="{187E0F10-B1ED-4230-BB8A-1C400314E815}" sibTransId="{37594C7D-38AE-41EC-8AB1-1C4B0F1E3926}"/>
    <dgm:cxn modelId="{9BC814E9-2452-430B-9D23-8B5F7206A3D7}" type="presOf" srcId="{B9293D88-A916-4FC5-9A6F-D1F41F332DDB}" destId="{0CE38E8C-5993-45B5-B3EC-D12A3AA4FC84}" srcOrd="0" destOrd="0" presId="urn:microsoft.com/office/officeart/2005/8/layout/vList2"/>
    <dgm:cxn modelId="{16061D94-68A7-4474-8F15-03CFF1F48249}" type="presOf" srcId="{EEEC2915-67E5-42B2-ACBE-94419B27CD16}" destId="{46057656-A86F-4AEB-BE65-135112CEA6C0}" srcOrd="0" destOrd="0" presId="urn:microsoft.com/office/officeart/2005/8/layout/vList2"/>
    <dgm:cxn modelId="{4F9A277C-050C-4C99-A828-CC2D9BF468E9}" srcId="{B9293D88-A916-4FC5-9A6F-D1F41F332DDB}" destId="{EEEC2915-67E5-42B2-ACBE-94419B27CD16}" srcOrd="5" destOrd="0" parTransId="{60AF330C-24E0-4278-8FD4-03A182B5FD78}" sibTransId="{AFA7DDB6-CDDD-454C-8FF2-22F4E1BE589E}"/>
    <dgm:cxn modelId="{B9A6F3E7-174C-4AD1-8D62-B3393E336D3A}" srcId="{B9293D88-A916-4FC5-9A6F-D1F41F332DDB}" destId="{B9B774FE-9512-4581-A6A5-8E5A8495AFA8}" srcOrd="3" destOrd="0" parTransId="{F80CA629-B5B9-40ED-8415-D79B1FE85605}" sibTransId="{5E9C0E7B-C93F-4A3F-B07C-F4E17158A4D0}"/>
    <dgm:cxn modelId="{FB0550E2-9A4A-4EF3-AB58-5EAE9A75F816}" type="presParOf" srcId="{0CE38E8C-5993-45B5-B3EC-D12A3AA4FC84}" destId="{B4665C8B-79D5-45F2-B53A-4AC83FEF49F3}" srcOrd="0" destOrd="0" presId="urn:microsoft.com/office/officeart/2005/8/layout/vList2"/>
    <dgm:cxn modelId="{62FEA314-6286-4F97-A2D5-F69E990B4216}" type="presParOf" srcId="{0CE38E8C-5993-45B5-B3EC-D12A3AA4FC84}" destId="{FC3B64FC-52BD-4F7D-83CF-24C6E6A4F4D1}" srcOrd="1" destOrd="0" presId="urn:microsoft.com/office/officeart/2005/8/layout/vList2"/>
    <dgm:cxn modelId="{9F48F484-543C-496D-942B-041D55440792}" type="presParOf" srcId="{0CE38E8C-5993-45B5-B3EC-D12A3AA4FC84}" destId="{564FE2B1-4942-4F61-80BC-75C14A462538}" srcOrd="2" destOrd="0" presId="urn:microsoft.com/office/officeart/2005/8/layout/vList2"/>
    <dgm:cxn modelId="{AE2B5412-53FB-47B7-83F9-A7415D6ABB56}" type="presParOf" srcId="{0CE38E8C-5993-45B5-B3EC-D12A3AA4FC84}" destId="{6863BF5F-4CFA-4BD7-B20F-303253C510F5}" srcOrd="3" destOrd="0" presId="urn:microsoft.com/office/officeart/2005/8/layout/vList2"/>
    <dgm:cxn modelId="{58C1AE19-8954-491C-AD85-961DEBFC7880}" type="presParOf" srcId="{0CE38E8C-5993-45B5-B3EC-D12A3AA4FC84}" destId="{90B9E77C-1B98-40A6-9B81-BD93B7618DFA}" srcOrd="4" destOrd="0" presId="urn:microsoft.com/office/officeart/2005/8/layout/vList2"/>
    <dgm:cxn modelId="{F32B377A-A6C9-4C2E-B5EE-FBEA89AB52AB}" type="presParOf" srcId="{0CE38E8C-5993-45B5-B3EC-D12A3AA4FC84}" destId="{41F33E79-9438-4EFD-AB9B-5178EA5AC775}" srcOrd="5" destOrd="0" presId="urn:microsoft.com/office/officeart/2005/8/layout/vList2"/>
    <dgm:cxn modelId="{60571BEC-49E7-4F67-9047-FA4BD84F971E}" type="presParOf" srcId="{0CE38E8C-5993-45B5-B3EC-D12A3AA4FC84}" destId="{0DCE8C40-9B15-45B2-95A4-A200AC4F1E9C}" srcOrd="6" destOrd="0" presId="urn:microsoft.com/office/officeart/2005/8/layout/vList2"/>
    <dgm:cxn modelId="{BD9E5ACF-85FC-4B6F-A3DE-68BA0EEAE93A}" type="presParOf" srcId="{0CE38E8C-5993-45B5-B3EC-D12A3AA4FC84}" destId="{C4AF28A1-84F6-4C40-BFD3-5815F6097F86}" srcOrd="7" destOrd="0" presId="urn:microsoft.com/office/officeart/2005/8/layout/vList2"/>
    <dgm:cxn modelId="{8CFC74DA-6DD9-4B45-9FBD-5D85F6E4229E}" type="presParOf" srcId="{0CE38E8C-5993-45B5-B3EC-D12A3AA4FC84}" destId="{B0B4BD65-955C-40AC-B357-9D54FBB8B664}" srcOrd="8" destOrd="0" presId="urn:microsoft.com/office/officeart/2005/8/layout/vList2"/>
    <dgm:cxn modelId="{1F44582F-B20A-4403-91EB-EE4007E13516}" type="presParOf" srcId="{0CE38E8C-5993-45B5-B3EC-D12A3AA4FC84}" destId="{EA812D5E-2D1D-4352-B32F-7C7AA28E6000}" srcOrd="9" destOrd="0" presId="urn:microsoft.com/office/officeart/2005/8/layout/vList2"/>
    <dgm:cxn modelId="{6C4569EB-D04C-4F06-82EC-3599385C5FF0}" type="presParOf" srcId="{0CE38E8C-5993-45B5-B3EC-D12A3AA4FC84}" destId="{46057656-A86F-4AEB-BE65-135112CEA6C0}" srcOrd="1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798A9DD8-3734-4CA1-9450-C53F38AAB536}"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08EFD869-E946-4FD5-95DA-DF8E8CB2D772}">
      <dgm:prSet>
        <dgm:style>
          <a:lnRef idx="1">
            <a:schemeClr val="accent1"/>
          </a:lnRef>
          <a:fillRef idx="3">
            <a:schemeClr val="accent1"/>
          </a:fillRef>
          <a:effectRef idx="2">
            <a:schemeClr val="accent1"/>
          </a:effectRef>
          <a:fontRef idx="minor">
            <a:schemeClr val="lt1"/>
          </a:fontRef>
        </dgm:style>
      </dgm:prSet>
      <dgm:spPr/>
      <dgm:t>
        <a:bodyPr/>
        <a:lstStyle/>
        <a:p>
          <a:pPr rtl="1"/>
          <a:r>
            <a:rPr lang="fa-IR" dirty="0" smtClean="0"/>
            <a:t>هر کس هر مطلب یا هرموضوعی را وقتی برای دومین بار می خواند بهتر وعمیق تر درک می کند.</a:t>
          </a:r>
          <a:endParaRPr lang="en-US" dirty="0"/>
        </a:p>
      </dgm:t>
    </dgm:pt>
    <dgm:pt modelId="{7F78AAF9-57DB-41DE-94EE-869A23F558D0}" type="parTrans" cxnId="{B169A157-5271-428A-B54D-DCF03D93EC16}">
      <dgm:prSet/>
      <dgm:spPr/>
      <dgm:t>
        <a:bodyPr/>
        <a:lstStyle/>
        <a:p>
          <a:endParaRPr lang="en-US"/>
        </a:p>
      </dgm:t>
    </dgm:pt>
    <dgm:pt modelId="{28121A30-FA88-458A-B502-7E8548E348DE}" type="sibTrans" cxnId="{B169A157-5271-428A-B54D-DCF03D93EC16}">
      <dgm:prSet/>
      <dgm:spPr/>
      <dgm:t>
        <a:bodyPr/>
        <a:lstStyle/>
        <a:p>
          <a:endParaRPr lang="en-US"/>
        </a:p>
      </dgm:t>
    </dgm:pt>
    <dgm:pt modelId="{DA5E1CCF-DCD8-46DF-94AA-BA2CE7CCF076}">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dirty="0" smtClean="0">
              <a:solidFill>
                <a:srgbClr val="FFFF00"/>
              </a:solidFill>
            </a:rPr>
            <a:t>برای مطالعه فعال نوشتن نکات مهم درحین خواندن ضروری است.</a:t>
          </a:r>
          <a:endParaRPr lang="en-US" dirty="0">
            <a:solidFill>
              <a:srgbClr val="FFFF00"/>
            </a:solidFill>
          </a:endParaRPr>
        </a:p>
      </dgm:t>
    </dgm:pt>
    <dgm:pt modelId="{A4FAA016-D236-40C2-9AEF-B335D6530920}" type="parTrans" cxnId="{4BF269FE-F0EA-4F84-9654-BA1F87C1FD32}">
      <dgm:prSet/>
      <dgm:spPr/>
      <dgm:t>
        <a:bodyPr/>
        <a:lstStyle/>
        <a:p>
          <a:endParaRPr lang="en-US"/>
        </a:p>
      </dgm:t>
    </dgm:pt>
    <dgm:pt modelId="{762B836C-AD00-4D2C-9BC5-90F2A8E5185E}" type="sibTrans" cxnId="{4BF269FE-F0EA-4F84-9654-BA1F87C1FD32}">
      <dgm:prSet/>
      <dgm:spPr/>
      <dgm:t>
        <a:bodyPr/>
        <a:lstStyle/>
        <a:p>
          <a:endParaRPr lang="en-US"/>
        </a:p>
      </dgm:t>
    </dgm:pt>
    <dgm:pt modelId="{0A228F7F-0E9F-4E5F-AB39-4548EF9089D1}">
      <dgm:prSet>
        <dgm:style>
          <a:lnRef idx="1">
            <a:schemeClr val="accent1"/>
          </a:lnRef>
          <a:fillRef idx="3">
            <a:schemeClr val="accent1"/>
          </a:fillRef>
          <a:effectRef idx="2">
            <a:schemeClr val="accent1"/>
          </a:effectRef>
          <a:fontRef idx="minor">
            <a:schemeClr val="lt1"/>
          </a:fontRef>
        </dgm:style>
      </dgm:prSet>
      <dgm:spPr/>
      <dgm:t>
        <a:bodyPr/>
        <a:lstStyle/>
        <a:p>
          <a:pPr rtl="1"/>
          <a:r>
            <a:rPr lang="fa-IR" dirty="0" smtClean="0"/>
            <a:t>پیش از مطالعه از صرف غذاهای چرب و سنگین خودداری کنید.</a:t>
          </a:r>
          <a:endParaRPr lang="en-US" dirty="0"/>
        </a:p>
      </dgm:t>
    </dgm:pt>
    <dgm:pt modelId="{16E481CF-209C-4334-BE8E-9ED17A20CA16}" type="parTrans" cxnId="{9866AE3A-5D3D-4D47-90EA-D6F5E83114C9}">
      <dgm:prSet/>
      <dgm:spPr/>
      <dgm:t>
        <a:bodyPr/>
        <a:lstStyle/>
        <a:p>
          <a:endParaRPr lang="en-US"/>
        </a:p>
      </dgm:t>
    </dgm:pt>
    <dgm:pt modelId="{54E9234C-6C59-414C-A480-100C9A101D3B}" type="sibTrans" cxnId="{9866AE3A-5D3D-4D47-90EA-D6F5E83114C9}">
      <dgm:prSet/>
      <dgm:spPr/>
      <dgm:t>
        <a:bodyPr/>
        <a:lstStyle/>
        <a:p>
          <a:endParaRPr lang="en-US"/>
        </a:p>
      </dgm:t>
    </dgm:pt>
    <dgm:pt modelId="{28F34201-D5D3-40CE-AC7F-C2D861701B79}">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dirty="0" smtClean="0">
              <a:solidFill>
                <a:srgbClr val="FFFF00"/>
              </a:solidFill>
            </a:rPr>
            <a:t>حداکثر زمانی که افراد می توانند فکر خود را برای مطالعه روی موضوعی تمرکز کنند 30 دقیقه است پس از مطالعه 10 دقیقه استراحت کنید.</a:t>
          </a:r>
          <a:endParaRPr lang="en-US" dirty="0">
            <a:solidFill>
              <a:srgbClr val="FFFF00"/>
            </a:solidFill>
          </a:endParaRPr>
        </a:p>
      </dgm:t>
    </dgm:pt>
    <dgm:pt modelId="{CFD9CADF-56A4-46F1-A561-E561360DC097}" type="parTrans" cxnId="{D1CF5577-EF86-476F-80F7-556893319C4A}">
      <dgm:prSet/>
      <dgm:spPr/>
      <dgm:t>
        <a:bodyPr/>
        <a:lstStyle/>
        <a:p>
          <a:endParaRPr lang="en-US"/>
        </a:p>
      </dgm:t>
    </dgm:pt>
    <dgm:pt modelId="{F7B383B5-23F3-4562-BFD2-D52AC928ACD5}" type="sibTrans" cxnId="{D1CF5577-EF86-476F-80F7-556893319C4A}">
      <dgm:prSet/>
      <dgm:spPr/>
      <dgm:t>
        <a:bodyPr/>
        <a:lstStyle/>
        <a:p>
          <a:endParaRPr lang="en-US"/>
        </a:p>
      </dgm:t>
    </dgm:pt>
    <dgm:pt modelId="{09627DF5-FCD7-4167-9D83-2531CAA0D59C}">
      <dgm:prSet>
        <dgm:style>
          <a:lnRef idx="1">
            <a:schemeClr val="accent1"/>
          </a:lnRef>
          <a:fillRef idx="3">
            <a:schemeClr val="accent1"/>
          </a:fillRef>
          <a:effectRef idx="2">
            <a:schemeClr val="accent1"/>
          </a:effectRef>
          <a:fontRef idx="minor">
            <a:schemeClr val="lt1"/>
          </a:fontRef>
        </dgm:style>
      </dgm:prSet>
      <dgm:spPr/>
      <dgm:t>
        <a:bodyPr/>
        <a:lstStyle/>
        <a:p>
          <a:pPr rtl="1"/>
          <a:r>
            <a:rPr lang="fa-IR" dirty="0" smtClean="0"/>
            <a:t>اگر 30% وقت خودرا به خواندن و70% دیگر را به یادآوری اختصاص دهیدبسیار مفیدترازآن است که تمام وقت خود را به خواندن بگذرانید.</a:t>
          </a:r>
          <a:endParaRPr lang="en-US" dirty="0"/>
        </a:p>
      </dgm:t>
    </dgm:pt>
    <dgm:pt modelId="{86B6AE40-86AD-470A-9908-F692B33FA6E1}" type="parTrans" cxnId="{C3ECB3A9-323F-42A4-99B5-269721E2D162}">
      <dgm:prSet/>
      <dgm:spPr/>
      <dgm:t>
        <a:bodyPr/>
        <a:lstStyle/>
        <a:p>
          <a:endParaRPr lang="en-US"/>
        </a:p>
      </dgm:t>
    </dgm:pt>
    <dgm:pt modelId="{ECD6E9C1-53BD-458A-A3C0-B0A7DB54943F}" type="sibTrans" cxnId="{C3ECB3A9-323F-42A4-99B5-269721E2D162}">
      <dgm:prSet/>
      <dgm:spPr/>
      <dgm:t>
        <a:bodyPr/>
        <a:lstStyle/>
        <a:p>
          <a:endParaRPr lang="en-US"/>
        </a:p>
      </dgm:t>
    </dgm:pt>
    <dgm:pt modelId="{22AA248D-7E33-4FA4-A2DC-1794D44CB9D3}" type="pres">
      <dgm:prSet presAssocID="{798A9DD8-3734-4CA1-9450-C53F38AAB536}" presName="Name0" presStyleCnt="0">
        <dgm:presLayoutVars>
          <dgm:chPref val="3"/>
          <dgm:dir val="rev"/>
          <dgm:animLvl val="lvl"/>
          <dgm:resizeHandles/>
        </dgm:presLayoutVars>
      </dgm:prSet>
      <dgm:spPr/>
      <dgm:t>
        <a:bodyPr/>
        <a:lstStyle/>
        <a:p>
          <a:endParaRPr lang="en-US"/>
        </a:p>
      </dgm:t>
    </dgm:pt>
    <dgm:pt modelId="{3F43494C-CAFE-483E-B9C9-FC5F752DDA78}" type="pres">
      <dgm:prSet presAssocID="{08EFD869-E946-4FD5-95DA-DF8E8CB2D772}" presName="horFlow" presStyleCnt="0"/>
      <dgm:spPr/>
    </dgm:pt>
    <dgm:pt modelId="{E1DA2CC1-0498-45E0-900B-5C3EB8C71C00}" type="pres">
      <dgm:prSet presAssocID="{08EFD869-E946-4FD5-95DA-DF8E8CB2D772}" presName="bigChev" presStyleLbl="node1" presStyleIdx="0" presStyleCnt="5" custScaleX="417108" custLinFactNeighborX="2930" custLinFactNeighborY="-918"/>
      <dgm:spPr/>
      <dgm:t>
        <a:bodyPr/>
        <a:lstStyle/>
        <a:p>
          <a:endParaRPr lang="en-US"/>
        </a:p>
      </dgm:t>
    </dgm:pt>
    <dgm:pt modelId="{ED741EA3-AC08-4616-8BDC-89A2A25DABA4}" type="pres">
      <dgm:prSet presAssocID="{08EFD869-E946-4FD5-95DA-DF8E8CB2D772}" presName="vSp" presStyleCnt="0"/>
      <dgm:spPr/>
    </dgm:pt>
    <dgm:pt modelId="{46FC96F4-39C4-4959-882F-0C637A37ED58}" type="pres">
      <dgm:prSet presAssocID="{DA5E1CCF-DCD8-46DF-94AA-BA2CE7CCF076}" presName="horFlow" presStyleCnt="0"/>
      <dgm:spPr/>
    </dgm:pt>
    <dgm:pt modelId="{407E975C-0FB8-4FA1-B2F4-E262FDFAA171}" type="pres">
      <dgm:prSet presAssocID="{DA5E1CCF-DCD8-46DF-94AA-BA2CE7CCF076}" presName="bigChev" presStyleLbl="node1" presStyleIdx="1" presStyleCnt="5" custScaleX="417533" custLinFactX="-54187" custLinFactNeighborX="-100000"/>
      <dgm:spPr/>
      <dgm:t>
        <a:bodyPr/>
        <a:lstStyle/>
        <a:p>
          <a:endParaRPr lang="en-US"/>
        </a:p>
      </dgm:t>
    </dgm:pt>
    <dgm:pt modelId="{13931E2D-096E-4FA1-8D53-F4B5C76FE89C}" type="pres">
      <dgm:prSet presAssocID="{DA5E1CCF-DCD8-46DF-94AA-BA2CE7CCF076}" presName="vSp" presStyleCnt="0"/>
      <dgm:spPr/>
    </dgm:pt>
    <dgm:pt modelId="{31362CA7-2327-4033-84DC-3E7F5C243A9F}" type="pres">
      <dgm:prSet presAssocID="{0A228F7F-0E9F-4E5F-AB39-4548EF9089D1}" presName="horFlow" presStyleCnt="0"/>
      <dgm:spPr/>
    </dgm:pt>
    <dgm:pt modelId="{9E14A0CA-F249-4497-A831-1ADF80398E41}" type="pres">
      <dgm:prSet presAssocID="{0A228F7F-0E9F-4E5F-AB39-4548EF9089D1}" presName="bigChev" presStyleLbl="node1" presStyleIdx="2" presStyleCnt="5" custScaleX="417533" custLinFactX="-55884" custLinFactNeighborX="-100000"/>
      <dgm:spPr/>
      <dgm:t>
        <a:bodyPr/>
        <a:lstStyle/>
        <a:p>
          <a:endParaRPr lang="en-US"/>
        </a:p>
      </dgm:t>
    </dgm:pt>
    <dgm:pt modelId="{93626ADA-1334-4CEE-89D5-746BBC212001}" type="pres">
      <dgm:prSet presAssocID="{0A228F7F-0E9F-4E5F-AB39-4548EF9089D1}" presName="vSp" presStyleCnt="0"/>
      <dgm:spPr/>
    </dgm:pt>
    <dgm:pt modelId="{EE657A08-AEA5-4972-95DD-D1D013359EE6}" type="pres">
      <dgm:prSet presAssocID="{28F34201-D5D3-40CE-AC7F-C2D861701B79}" presName="horFlow" presStyleCnt="0"/>
      <dgm:spPr/>
    </dgm:pt>
    <dgm:pt modelId="{0A59CC68-A9DA-451F-BB7E-B7FDECDEBCD1}" type="pres">
      <dgm:prSet presAssocID="{28F34201-D5D3-40CE-AC7F-C2D861701B79}" presName="bigChev" presStyleLbl="node1" presStyleIdx="3" presStyleCnt="5" custScaleX="417533" custLinFactX="-48635" custLinFactNeighborX="-100000"/>
      <dgm:spPr/>
      <dgm:t>
        <a:bodyPr/>
        <a:lstStyle/>
        <a:p>
          <a:endParaRPr lang="en-US"/>
        </a:p>
      </dgm:t>
    </dgm:pt>
    <dgm:pt modelId="{B27714C5-C022-44AA-8C09-DFF5011A1917}" type="pres">
      <dgm:prSet presAssocID="{28F34201-D5D3-40CE-AC7F-C2D861701B79}" presName="vSp" presStyleCnt="0"/>
      <dgm:spPr/>
    </dgm:pt>
    <dgm:pt modelId="{42776587-F9EC-4DA4-9258-0CDC945BCB7F}" type="pres">
      <dgm:prSet presAssocID="{09627DF5-FCD7-4167-9D83-2531CAA0D59C}" presName="horFlow" presStyleCnt="0"/>
      <dgm:spPr/>
    </dgm:pt>
    <dgm:pt modelId="{D4B67036-3E08-45B7-813D-FF5D4DD29922}" type="pres">
      <dgm:prSet presAssocID="{09627DF5-FCD7-4167-9D83-2531CAA0D59C}" presName="bigChev" presStyleLbl="node1" presStyleIdx="4" presStyleCnt="5" custScaleX="417533" custLinFactX="-48635" custLinFactNeighborX="-100000" custLinFactNeighborY="4914"/>
      <dgm:spPr/>
      <dgm:t>
        <a:bodyPr/>
        <a:lstStyle/>
        <a:p>
          <a:endParaRPr lang="en-US"/>
        </a:p>
      </dgm:t>
    </dgm:pt>
  </dgm:ptLst>
  <dgm:cxnLst>
    <dgm:cxn modelId="{39769797-0E6E-4694-B227-9AFC6E364B9B}" type="presOf" srcId="{09627DF5-FCD7-4167-9D83-2531CAA0D59C}" destId="{D4B67036-3E08-45B7-813D-FF5D4DD29922}" srcOrd="0" destOrd="0" presId="urn:microsoft.com/office/officeart/2005/8/layout/lProcess3"/>
    <dgm:cxn modelId="{FA84C622-2E16-48F2-9C6A-9CFCEDCD14DB}" type="presOf" srcId="{798A9DD8-3734-4CA1-9450-C53F38AAB536}" destId="{22AA248D-7E33-4FA4-A2DC-1794D44CB9D3}" srcOrd="0" destOrd="0" presId="urn:microsoft.com/office/officeart/2005/8/layout/lProcess3"/>
    <dgm:cxn modelId="{4BF269FE-F0EA-4F84-9654-BA1F87C1FD32}" srcId="{798A9DD8-3734-4CA1-9450-C53F38AAB536}" destId="{DA5E1CCF-DCD8-46DF-94AA-BA2CE7CCF076}" srcOrd="1" destOrd="0" parTransId="{A4FAA016-D236-40C2-9AEF-B335D6530920}" sibTransId="{762B836C-AD00-4D2C-9BC5-90F2A8E5185E}"/>
    <dgm:cxn modelId="{9866AE3A-5D3D-4D47-90EA-D6F5E83114C9}" srcId="{798A9DD8-3734-4CA1-9450-C53F38AAB536}" destId="{0A228F7F-0E9F-4E5F-AB39-4548EF9089D1}" srcOrd="2" destOrd="0" parTransId="{16E481CF-209C-4334-BE8E-9ED17A20CA16}" sibTransId="{54E9234C-6C59-414C-A480-100C9A101D3B}"/>
    <dgm:cxn modelId="{D1CF5577-EF86-476F-80F7-556893319C4A}" srcId="{798A9DD8-3734-4CA1-9450-C53F38AAB536}" destId="{28F34201-D5D3-40CE-AC7F-C2D861701B79}" srcOrd="3" destOrd="0" parTransId="{CFD9CADF-56A4-46F1-A561-E561360DC097}" sibTransId="{F7B383B5-23F3-4562-BFD2-D52AC928ACD5}"/>
    <dgm:cxn modelId="{C35DBB72-887B-4711-A8D6-0E1110521358}" type="presOf" srcId="{28F34201-D5D3-40CE-AC7F-C2D861701B79}" destId="{0A59CC68-A9DA-451F-BB7E-B7FDECDEBCD1}" srcOrd="0" destOrd="0" presId="urn:microsoft.com/office/officeart/2005/8/layout/lProcess3"/>
    <dgm:cxn modelId="{B169A157-5271-428A-B54D-DCF03D93EC16}" srcId="{798A9DD8-3734-4CA1-9450-C53F38AAB536}" destId="{08EFD869-E946-4FD5-95DA-DF8E8CB2D772}" srcOrd="0" destOrd="0" parTransId="{7F78AAF9-57DB-41DE-94EE-869A23F558D0}" sibTransId="{28121A30-FA88-458A-B502-7E8548E348DE}"/>
    <dgm:cxn modelId="{9DBE1437-C85B-4F32-8C09-8D9A050164CF}" type="presOf" srcId="{DA5E1CCF-DCD8-46DF-94AA-BA2CE7CCF076}" destId="{407E975C-0FB8-4FA1-B2F4-E262FDFAA171}" srcOrd="0" destOrd="0" presId="urn:microsoft.com/office/officeart/2005/8/layout/lProcess3"/>
    <dgm:cxn modelId="{EC165657-4E8E-4B4F-85A3-E6584B75659F}" type="presOf" srcId="{08EFD869-E946-4FD5-95DA-DF8E8CB2D772}" destId="{E1DA2CC1-0498-45E0-900B-5C3EB8C71C00}" srcOrd="0" destOrd="0" presId="urn:microsoft.com/office/officeart/2005/8/layout/lProcess3"/>
    <dgm:cxn modelId="{D14C190D-C57E-4D8F-B4B5-315C7B6954CA}" type="presOf" srcId="{0A228F7F-0E9F-4E5F-AB39-4548EF9089D1}" destId="{9E14A0CA-F249-4497-A831-1ADF80398E41}" srcOrd="0" destOrd="0" presId="urn:microsoft.com/office/officeart/2005/8/layout/lProcess3"/>
    <dgm:cxn modelId="{C3ECB3A9-323F-42A4-99B5-269721E2D162}" srcId="{798A9DD8-3734-4CA1-9450-C53F38AAB536}" destId="{09627DF5-FCD7-4167-9D83-2531CAA0D59C}" srcOrd="4" destOrd="0" parTransId="{86B6AE40-86AD-470A-9908-F692B33FA6E1}" sibTransId="{ECD6E9C1-53BD-458A-A3C0-B0A7DB54943F}"/>
    <dgm:cxn modelId="{037689D7-263D-47C8-8255-6AD5C1C211C2}" type="presParOf" srcId="{22AA248D-7E33-4FA4-A2DC-1794D44CB9D3}" destId="{3F43494C-CAFE-483E-B9C9-FC5F752DDA78}" srcOrd="0" destOrd="0" presId="urn:microsoft.com/office/officeart/2005/8/layout/lProcess3"/>
    <dgm:cxn modelId="{BB4DE604-2ACE-4038-A868-6EB405579AE4}" type="presParOf" srcId="{3F43494C-CAFE-483E-B9C9-FC5F752DDA78}" destId="{E1DA2CC1-0498-45E0-900B-5C3EB8C71C00}" srcOrd="0" destOrd="0" presId="urn:microsoft.com/office/officeart/2005/8/layout/lProcess3"/>
    <dgm:cxn modelId="{754257BC-D0F6-41F7-BF28-B31E8A075044}" type="presParOf" srcId="{22AA248D-7E33-4FA4-A2DC-1794D44CB9D3}" destId="{ED741EA3-AC08-4616-8BDC-89A2A25DABA4}" srcOrd="1" destOrd="0" presId="urn:microsoft.com/office/officeart/2005/8/layout/lProcess3"/>
    <dgm:cxn modelId="{088AFD51-ED4D-42CB-BC92-47D2FD4E905F}" type="presParOf" srcId="{22AA248D-7E33-4FA4-A2DC-1794D44CB9D3}" destId="{46FC96F4-39C4-4959-882F-0C637A37ED58}" srcOrd="2" destOrd="0" presId="urn:microsoft.com/office/officeart/2005/8/layout/lProcess3"/>
    <dgm:cxn modelId="{D5F524DC-6D4E-4FFD-BBD3-F050B8140F2E}" type="presParOf" srcId="{46FC96F4-39C4-4959-882F-0C637A37ED58}" destId="{407E975C-0FB8-4FA1-B2F4-E262FDFAA171}" srcOrd="0" destOrd="0" presId="urn:microsoft.com/office/officeart/2005/8/layout/lProcess3"/>
    <dgm:cxn modelId="{602CCCEB-68DB-4E97-9847-47D2734DEB16}" type="presParOf" srcId="{22AA248D-7E33-4FA4-A2DC-1794D44CB9D3}" destId="{13931E2D-096E-4FA1-8D53-F4B5C76FE89C}" srcOrd="3" destOrd="0" presId="urn:microsoft.com/office/officeart/2005/8/layout/lProcess3"/>
    <dgm:cxn modelId="{3769A359-AF8E-461E-BEE3-46505BC42BF4}" type="presParOf" srcId="{22AA248D-7E33-4FA4-A2DC-1794D44CB9D3}" destId="{31362CA7-2327-4033-84DC-3E7F5C243A9F}" srcOrd="4" destOrd="0" presId="urn:microsoft.com/office/officeart/2005/8/layout/lProcess3"/>
    <dgm:cxn modelId="{0216E881-A0AC-40B0-ADE6-F9AE27860B3F}" type="presParOf" srcId="{31362CA7-2327-4033-84DC-3E7F5C243A9F}" destId="{9E14A0CA-F249-4497-A831-1ADF80398E41}" srcOrd="0" destOrd="0" presId="urn:microsoft.com/office/officeart/2005/8/layout/lProcess3"/>
    <dgm:cxn modelId="{FF5B2762-0CB5-4042-9EDA-C5FC1D76A1E5}" type="presParOf" srcId="{22AA248D-7E33-4FA4-A2DC-1794D44CB9D3}" destId="{93626ADA-1334-4CEE-89D5-746BBC212001}" srcOrd="5" destOrd="0" presId="urn:microsoft.com/office/officeart/2005/8/layout/lProcess3"/>
    <dgm:cxn modelId="{9900718A-48C0-451D-9AF6-06FE8A6D27CF}" type="presParOf" srcId="{22AA248D-7E33-4FA4-A2DC-1794D44CB9D3}" destId="{EE657A08-AEA5-4972-95DD-D1D013359EE6}" srcOrd="6" destOrd="0" presId="urn:microsoft.com/office/officeart/2005/8/layout/lProcess3"/>
    <dgm:cxn modelId="{AB59829A-1404-40B3-AC4A-E15F8A43765E}" type="presParOf" srcId="{EE657A08-AEA5-4972-95DD-D1D013359EE6}" destId="{0A59CC68-A9DA-451F-BB7E-B7FDECDEBCD1}" srcOrd="0" destOrd="0" presId="urn:microsoft.com/office/officeart/2005/8/layout/lProcess3"/>
    <dgm:cxn modelId="{CDA3AC46-255E-4F81-A9BE-CDE0C18DE217}" type="presParOf" srcId="{22AA248D-7E33-4FA4-A2DC-1794D44CB9D3}" destId="{B27714C5-C022-44AA-8C09-DFF5011A1917}" srcOrd="7" destOrd="0" presId="urn:microsoft.com/office/officeart/2005/8/layout/lProcess3"/>
    <dgm:cxn modelId="{55256E66-A542-450D-AE9D-EA44AC139B75}" type="presParOf" srcId="{22AA248D-7E33-4FA4-A2DC-1794D44CB9D3}" destId="{42776587-F9EC-4DA4-9258-0CDC945BCB7F}" srcOrd="8" destOrd="0" presId="urn:microsoft.com/office/officeart/2005/8/layout/lProcess3"/>
    <dgm:cxn modelId="{CA273D37-3063-45E4-9CA9-F67A4E05D36F}" type="presParOf" srcId="{42776587-F9EC-4DA4-9258-0CDC945BCB7F}" destId="{D4B67036-3E08-45B7-813D-FF5D4DD29922}" srcOrd="0" destOrd="0" presId="urn:microsoft.com/office/officeart/2005/8/layout/lProcess3"/>
  </dgm:cxnLst>
  <dgm:bg/>
  <dgm:whole/>
</dgm:dataModel>
</file>

<file path=ppt/diagrams/data5.xml><?xml version="1.0" encoding="utf-8"?>
<dgm:dataModel xmlns:dgm="http://schemas.openxmlformats.org/drawingml/2006/diagram" xmlns:a="http://schemas.openxmlformats.org/drawingml/2006/main">
  <dgm:ptLst>
    <dgm:pt modelId="{84BA3C34-4904-4609-B6F2-41E0113DBADB}"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949F9669-8ACE-4533-A38A-9F7628179DF6}">
      <dgm:prSet/>
      <dgm:spPr/>
      <dgm:t>
        <a:bodyPr/>
        <a:lstStyle/>
        <a:p>
          <a:pPr rtl="1"/>
          <a:r>
            <a:rPr lang="fa-IR" dirty="0" smtClean="0">
              <a:solidFill>
                <a:srgbClr val="FFC000"/>
              </a:solidFill>
            </a:rPr>
            <a:t>دقت کنید نوشته ها ازگفته ها تاثیر جدی تر و ماندگارتری بر دیگران می گذارد.</a:t>
          </a:r>
          <a:endParaRPr lang="en-US" dirty="0">
            <a:solidFill>
              <a:srgbClr val="FFC000"/>
            </a:solidFill>
          </a:endParaRPr>
        </a:p>
      </dgm:t>
    </dgm:pt>
    <dgm:pt modelId="{C07DD781-B892-48E1-934B-B100102B6C7A}" type="parTrans" cxnId="{3800DFD1-1D82-4620-BFA7-CB6429BE2583}">
      <dgm:prSet/>
      <dgm:spPr/>
      <dgm:t>
        <a:bodyPr/>
        <a:lstStyle/>
        <a:p>
          <a:endParaRPr lang="en-US"/>
        </a:p>
      </dgm:t>
    </dgm:pt>
    <dgm:pt modelId="{0B3BDC12-20B5-457D-A3D5-22C9FADF9501}" type="sibTrans" cxnId="{3800DFD1-1D82-4620-BFA7-CB6429BE2583}">
      <dgm:prSet/>
      <dgm:spPr/>
      <dgm:t>
        <a:bodyPr/>
        <a:lstStyle/>
        <a:p>
          <a:endParaRPr lang="en-US"/>
        </a:p>
      </dgm:t>
    </dgm:pt>
    <dgm:pt modelId="{8278A72A-5A0D-4EC5-A060-DAC622141A91}">
      <dgm:prSet custT="1">
        <dgm:style>
          <a:lnRef idx="1">
            <a:schemeClr val="accent4"/>
          </a:lnRef>
          <a:fillRef idx="3">
            <a:schemeClr val="accent4"/>
          </a:fillRef>
          <a:effectRef idx="2">
            <a:schemeClr val="accent4"/>
          </a:effectRef>
          <a:fontRef idx="minor">
            <a:schemeClr val="lt1"/>
          </a:fontRef>
        </dgm:style>
      </dgm:prSet>
      <dgm:spPr/>
      <dgm:t>
        <a:bodyPr/>
        <a:lstStyle/>
        <a:p>
          <a:pPr rtl="1"/>
          <a:r>
            <a:rPr lang="fa-IR" sz="2800" dirty="0" smtClean="0"/>
            <a:t>مدت کوتاهی قبل از آغاز نوشتن درباره موضوع فکر کنید.</a:t>
          </a:r>
          <a:endParaRPr lang="en-US" sz="2800" dirty="0"/>
        </a:p>
      </dgm:t>
    </dgm:pt>
    <dgm:pt modelId="{A9EF8273-3FA6-4FF1-A632-F334095E33E9}" type="parTrans" cxnId="{578016B2-439F-4C4E-97F3-5D76424D5EDB}">
      <dgm:prSet/>
      <dgm:spPr/>
      <dgm:t>
        <a:bodyPr/>
        <a:lstStyle/>
        <a:p>
          <a:endParaRPr lang="en-US"/>
        </a:p>
      </dgm:t>
    </dgm:pt>
    <dgm:pt modelId="{D89203D6-22C1-48D8-8481-8B4A726CBD08}" type="sibTrans" cxnId="{578016B2-439F-4C4E-97F3-5D76424D5EDB}">
      <dgm:prSet/>
      <dgm:spPr/>
      <dgm:t>
        <a:bodyPr/>
        <a:lstStyle/>
        <a:p>
          <a:endParaRPr lang="en-US"/>
        </a:p>
      </dgm:t>
    </dgm:pt>
    <dgm:pt modelId="{F261DDC6-248B-451D-A6BA-E847A03F0AD6}">
      <dgm:prSet custT="1"/>
      <dgm:spPr/>
      <dgm:t>
        <a:bodyPr/>
        <a:lstStyle/>
        <a:p>
          <a:pPr rtl="1"/>
          <a:r>
            <a:rPr lang="fa-IR" sz="2800" dirty="0" smtClean="0">
              <a:solidFill>
                <a:srgbClr val="FFC000"/>
              </a:solidFill>
            </a:rPr>
            <a:t>برای خوب نوشتن به طور گسترده مطالعه کنید.</a:t>
          </a:r>
          <a:endParaRPr lang="en-US" sz="2800" dirty="0">
            <a:solidFill>
              <a:srgbClr val="FFC000"/>
            </a:solidFill>
          </a:endParaRPr>
        </a:p>
      </dgm:t>
    </dgm:pt>
    <dgm:pt modelId="{9312A802-01C7-4C07-8532-E65657FF3864}" type="parTrans" cxnId="{4CBC1BD6-3618-4C5E-8D9C-08FB54DA74BC}">
      <dgm:prSet/>
      <dgm:spPr/>
      <dgm:t>
        <a:bodyPr/>
        <a:lstStyle/>
        <a:p>
          <a:endParaRPr lang="en-US"/>
        </a:p>
      </dgm:t>
    </dgm:pt>
    <dgm:pt modelId="{6DA2C853-FE29-4062-8AA5-553F6624B209}" type="sibTrans" cxnId="{4CBC1BD6-3618-4C5E-8D9C-08FB54DA74BC}">
      <dgm:prSet/>
      <dgm:spPr/>
      <dgm:t>
        <a:bodyPr/>
        <a:lstStyle/>
        <a:p>
          <a:endParaRPr lang="en-US"/>
        </a:p>
      </dgm:t>
    </dgm:pt>
    <dgm:pt modelId="{ED1956CF-E2E4-4F36-A09A-46E0CCCD6008}">
      <dgm:prSet custT="1">
        <dgm:style>
          <a:lnRef idx="1">
            <a:schemeClr val="accent4"/>
          </a:lnRef>
          <a:fillRef idx="3">
            <a:schemeClr val="accent4"/>
          </a:fillRef>
          <a:effectRef idx="2">
            <a:schemeClr val="accent4"/>
          </a:effectRef>
          <a:fontRef idx="minor">
            <a:schemeClr val="lt1"/>
          </a:fontRef>
        </dgm:style>
      </dgm:prSet>
      <dgm:spPr/>
      <dgm:t>
        <a:bodyPr/>
        <a:lstStyle/>
        <a:p>
          <a:pPr rtl="1"/>
          <a:r>
            <a:rPr lang="fa-IR" sz="2800" dirty="0" smtClean="0"/>
            <a:t>غلط انشایی و یا املایی در نوشته تاثیر شگرف بر خواننده دارد.</a:t>
          </a:r>
          <a:endParaRPr lang="en-US" sz="2800" dirty="0"/>
        </a:p>
      </dgm:t>
    </dgm:pt>
    <dgm:pt modelId="{B52A25A6-1AA7-4880-BC81-3EACB242F778}" type="parTrans" cxnId="{3E25D497-2DB1-4605-9BDB-ACE98170B4EE}">
      <dgm:prSet/>
      <dgm:spPr/>
      <dgm:t>
        <a:bodyPr/>
        <a:lstStyle/>
        <a:p>
          <a:endParaRPr lang="en-US"/>
        </a:p>
      </dgm:t>
    </dgm:pt>
    <dgm:pt modelId="{78D89ECE-F996-4E20-8431-C68393A6D232}" type="sibTrans" cxnId="{3E25D497-2DB1-4605-9BDB-ACE98170B4EE}">
      <dgm:prSet/>
      <dgm:spPr/>
      <dgm:t>
        <a:bodyPr/>
        <a:lstStyle/>
        <a:p>
          <a:endParaRPr lang="en-US"/>
        </a:p>
      </dgm:t>
    </dgm:pt>
    <dgm:pt modelId="{80B8B0E1-E804-4450-920F-3A2DCC21BB3E}">
      <dgm:prSet/>
      <dgm:spPr/>
      <dgm:t>
        <a:bodyPr/>
        <a:lstStyle/>
        <a:p>
          <a:pPr rtl="1"/>
          <a:r>
            <a:rPr lang="fa-IR" dirty="0" smtClean="0">
              <a:solidFill>
                <a:srgbClr val="FFC000"/>
              </a:solidFill>
            </a:rPr>
            <a:t>همیشه بایستی متن نوشته پس ار اتمام نوشتن و قبل از ارسال به گیرنده یک بار خوانده شود.</a:t>
          </a:r>
          <a:endParaRPr lang="en-US" dirty="0">
            <a:solidFill>
              <a:srgbClr val="FFC000"/>
            </a:solidFill>
          </a:endParaRPr>
        </a:p>
      </dgm:t>
    </dgm:pt>
    <dgm:pt modelId="{91B4FCCA-9C5B-4C45-AD1C-F31026E972E4}" type="sibTrans" cxnId="{63A6B694-78AC-48E0-92F9-219301DA7045}">
      <dgm:prSet/>
      <dgm:spPr/>
      <dgm:t>
        <a:bodyPr/>
        <a:lstStyle/>
        <a:p>
          <a:endParaRPr lang="en-US"/>
        </a:p>
      </dgm:t>
    </dgm:pt>
    <dgm:pt modelId="{521EC465-4DCA-4F2E-BE24-A376D27BB333}" type="parTrans" cxnId="{63A6B694-78AC-48E0-92F9-219301DA7045}">
      <dgm:prSet/>
      <dgm:spPr/>
      <dgm:t>
        <a:bodyPr/>
        <a:lstStyle/>
        <a:p>
          <a:endParaRPr lang="en-US"/>
        </a:p>
      </dgm:t>
    </dgm:pt>
    <dgm:pt modelId="{F888DFE4-02C2-4366-A741-E0B52B7861A6}" type="pres">
      <dgm:prSet presAssocID="{84BA3C34-4904-4609-B6F2-41E0113DBADB}" presName="Name0" presStyleCnt="0">
        <dgm:presLayoutVars>
          <dgm:chPref val="3"/>
          <dgm:dir val="rev"/>
          <dgm:animLvl val="lvl"/>
          <dgm:resizeHandles/>
        </dgm:presLayoutVars>
      </dgm:prSet>
      <dgm:spPr/>
      <dgm:t>
        <a:bodyPr/>
        <a:lstStyle/>
        <a:p>
          <a:endParaRPr lang="en-US"/>
        </a:p>
      </dgm:t>
    </dgm:pt>
    <dgm:pt modelId="{172A329D-DE01-4CA1-8DBD-642B6056E723}" type="pres">
      <dgm:prSet presAssocID="{949F9669-8ACE-4533-A38A-9F7628179DF6}" presName="horFlow" presStyleCnt="0"/>
      <dgm:spPr/>
    </dgm:pt>
    <dgm:pt modelId="{AAF5D51D-0B29-47CA-BD5C-6758C99C3B99}" type="pres">
      <dgm:prSet presAssocID="{949F9669-8ACE-4533-A38A-9F7628179DF6}" presName="bigChev" presStyleLbl="node1" presStyleIdx="0" presStyleCnt="5" custScaleX="497345" custLinFactNeighborY="-35623"/>
      <dgm:spPr/>
      <dgm:t>
        <a:bodyPr/>
        <a:lstStyle/>
        <a:p>
          <a:endParaRPr lang="en-US"/>
        </a:p>
      </dgm:t>
    </dgm:pt>
    <dgm:pt modelId="{E5FAD110-D58E-4875-AB5A-6F2282486826}" type="pres">
      <dgm:prSet presAssocID="{949F9669-8ACE-4533-A38A-9F7628179DF6}" presName="vSp" presStyleCnt="0"/>
      <dgm:spPr/>
    </dgm:pt>
    <dgm:pt modelId="{C08DBB4B-2221-4B46-AABC-A52145013223}" type="pres">
      <dgm:prSet presAssocID="{8278A72A-5A0D-4EC5-A060-DAC622141A91}" presName="horFlow" presStyleCnt="0"/>
      <dgm:spPr/>
    </dgm:pt>
    <dgm:pt modelId="{A014C51E-DEDC-4687-B2C2-ED9D5064B3EB}" type="pres">
      <dgm:prSet presAssocID="{8278A72A-5A0D-4EC5-A060-DAC622141A91}" presName="bigChev" presStyleLbl="node1" presStyleIdx="1" presStyleCnt="5" custScaleX="502577" custLinFactNeighborX="-617" custLinFactNeighborY="-18581"/>
      <dgm:spPr/>
      <dgm:t>
        <a:bodyPr/>
        <a:lstStyle/>
        <a:p>
          <a:endParaRPr lang="en-US"/>
        </a:p>
      </dgm:t>
    </dgm:pt>
    <dgm:pt modelId="{7B723581-2ABC-4F0B-B7F3-14C4061BDAA8}" type="pres">
      <dgm:prSet presAssocID="{8278A72A-5A0D-4EC5-A060-DAC622141A91}" presName="vSp" presStyleCnt="0"/>
      <dgm:spPr/>
    </dgm:pt>
    <dgm:pt modelId="{9B8B14F1-DA0C-4E27-8321-0DE3A8790BF7}" type="pres">
      <dgm:prSet presAssocID="{F261DDC6-248B-451D-A6BA-E847A03F0AD6}" presName="horFlow" presStyleCnt="0"/>
      <dgm:spPr/>
    </dgm:pt>
    <dgm:pt modelId="{6F81F7B6-97CA-4AE2-9755-E57A09AF5BA8}" type="pres">
      <dgm:prSet presAssocID="{F261DDC6-248B-451D-A6BA-E847A03F0AD6}" presName="bigChev" presStyleLbl="node1" presStyleIdx="2" presStyleCnt="5" custScaleX="503194" custLinFactNeighborX="0" custLinFactNeighborY="-3260"/>
      <dgm:spPr/>
      <dgm:t>
        <a:bodyPr/>
        <a:lstStyle/>
        <a:p>
          <a:endParaRPr lang="en-US"/>
        </a:p>
      </dgm:t>
    </dgm:pt>
    <dgm:pt modelId="{FDF90F10-61C9-470E-810E-40041E01C97A}" type="pres">
      <dgm:prSet presAssocID="{F261DDC6-248B-451D-A6BA-E847A03F0AD6}" presName="vSp" presStyleCnt="0"/>
      <dgm:spPr/>
    </dgm:pt>
    <dgm:pt modelId="{0B15E4EB-1211-4409-9BC8-D002FE3C7025}" type="pres">
      <dgm:prSet presAssocID="{ED1956CF-E2E4-4F36-A09A-46E0CCCD6008}" presName="horFlow" presStyleCnt="0"/>
      <dgm:spPr/>
    </dgm:pt>
    <dgm:pt modelId="{A8F08766-DC7E-4340-828F-F3BBEED887ED}" type="pres">
      <dgm:prSet presAssocID="{ED1956CF-E2E4-4F36-A09A-46E0CCCD6008}" presName="bigChev" presStyleLbl="node1" presStyleIdx="3" presStyleCnt="5" custScaleX="501860" custLinFactNeighborX="-1334" custLinFactNeighborY="13781"/>
      <dgm:spPr/>
      <dgm:t>
        <a:bodyPr/>
        <a:lstStyle/>
        <a:p>
          <a:endParaRPr lang="en-US"/>
        </a:p>
      </dgm:t>
    </dgm:pt>
    <dgm:pt modelId="{F55BAC32-FC69-416A-9665-C63940D46A95}" type="pres">
      <dgm:prSet presAssocID="{ED1956CF-E2E4-4F36-A09A-46E0CCCD6008}" presName="vSp" presStyleCnt="0"/>
      <dgm:spPr/>
    </dgm:pt>
    <dgm:pt modelId="{548AF87A-2490-416A-9F4C-6E3ACF938442}" type="pres">
      <dgm:prSet presAssocID="{80B8B0E1-E804-4450-920F-3A2DCC21BB3E}" presName="horFlow" presStyleCnt="0"/>
      <dgm:spPr/>
    </dgm:pt>
    <dgm:pt modelId="{4F8ECE14-0831-4554-807B-2018D14A303F}" type="pres">
      <dgm:prSet presAssocID="{80B8B0E1-E804-4450-920F-3A2DCC21BB3E}" presName="bigChev" presStyleLbl="node1" presStyleIdx="4" presStyleCnt="5" custScaleX="503194" custLinFactNeighborY="30823"/>
      <dgm:spPr/>
      <dgm:t>
        <a:bodyPr/>
        <a:lstStyle/>
        <a:p>
          <a:endParaRPr lang="en-US"/>
        </a:p>
      </dgm:t>
    </dgm:pt>
  </dgm:ptLst>
  <dgm:cxnLst>
    <dgm:cxn modelId="{15E8FD53-1DE2-4B79-BD76-23F6DF0A06C3}" type="presOf" srcId="{8278A72A-5A0D-4EC5-A060-DAC622141A91}" destId="{A014C51E-DEDC-4687-B2C2-ED9D5064B3EB}" srcOrd="0" destOrd="0" presId="urn:microsoft.com/office/officeart/2005/8/layout/lProcess3"/>
    <dgm:cxn modelId="{48489C74-E070-424A-931C-710B3A34F71F}" type="presOf" srcId="{ED1956CF-E2E4-4F36-A09A-46E0CCCD6008}" destId="{A8F08766-DC7E-4340-828F-F3BBEED887ED}" srcOrd="0" destOrd="0" presId="urn:microsoft.com/office/officeart/2005/8/layout/lProcess3"/>
    <dgm:cxn modelId="{92FAF402-34A0-420E-86B5-F198C907BBB9}" type="presOf" srcId="{F261DDC6-248B-451D-A6BA-E847A03F0AD6}" destId="{6F81F7B6-97CA-4AE2-9755-E57A09AF5BA8}" srcOrd="0" destOrd="0" presId="urn:microsoft.com/office/officeart/2005/8/layout/lProcess3"/>
    <dgm:cxn modelId="{6D63BFB1-4E64-4885-B1BC-06F75F77834B}" type="presOf" srcId="{949F9669-8ACE-4533-A38A-9F7628179DF6}" destId="{AAF5D51D-0B29-47CA-BD5C-6758C99C3B99}" srcOrd="0" destOrd="0" presId="urn:microsoft.com/office/officeart/2005/8/layout/lProcess3"/>
    <dgm:cxn modelId="{63A6B694-78AC-48E0-92F9-219301DA7045}" srcId="{84BA3C34-4904-4609-B6F2-41E0113DBADB}" destId="{80B8B0E1-E804-4450-920F-3A2DCC21BB3E}" srcOrd="4" destOrd="0" parTransId="{521EC465-4DCA-4F2E-BE24-A376D27BB333}" sibTransId="{91B4FCCA-9C5B-4C45-AD1C-F31026E972E4}"/>
    <dgm:cxn modelId="{3E25D497-2DB1-4605-9BDB-ACE98170B4EE}" srcId="{84BA3C34-4904-4609-B6F2-41E0113DBADB}" destId="{ED1956CF-E2E4-4F36-A09A-46E0CCCD6008}" srcOrd="3" destOrd="0" parTransId="{B52A25A6-1AA7-4880-BC81-3EACB242F778}" sibTransId="{78D89ECE-F996-4E20-8431-C68393A6D232}"/>
    <dgm:cxn modelId="{FB6E5864-4747-4BBF-AE9C-AF942FBA6329}" type="presOf" srcId="{80B8B0E1-E804-4450-920F-3A2DCC21BB3E}" destId="{4F8ECE14-0831-4554-807B-2018D14A303F}" srcOrd="0" destOrd="0" presId="urn:microsoft.com/office/officeart/2005/8/layout/lProcess3"/>
    <dgm:cxn modelId="{4CBC1BD6-3618-4C5E-8D9C-08FB54DA74BC}" srcId="{84BA3C34-4904-4609-B6F2-41E0113DBADB}" destId="{F261DDC6-248B-451D-A6BA-E847A03F0AD6}" srcOrd="2" destOrd="0" parTransId="{9312A802-01C7-4C07-8532-E65657FF3864}" sibTransId="{6DA2C853-FE29-4062-8AA5-553F6624B209}"/>
    <dgm:cxn modelId="{578016B2-439F-4C4E-97F3-5D76424D5EDB}" srcId="{84BA3C34-4904-4609-B6F2-41E0113DBADB}" destId="{8278A72A-5A0D-4EC5-A060-DAC622141A91}" srcOrd="1" destOrd="0" parTransId="{A9EF8273-3FA6-4FF1-A632-F334095E33E9}" sibTransId="{D89203D6-22C1-48D8-8481-8B4A726CBD08}"/>
    <dgm:cxn modelId="{3800DFD1-1D82-4620-BFA7-CB6429BE2583}" srcId="{84BA3C34-4904-4609-B6F2-41E0113DBADB}" destId="{949F9669-8ACE-4533-A38A-9F7628179DF6}" srcOrd="0" destOrd="0" parTransId="{C07DD781-B892-48E1-934B-B100102B6C7A}" sibTransId="{0B3BDC12-20B5-457D-A3D5-22C9FADF9501}"/>
    <dgm:cxn modelId="{3E1FD30B-B933-4044-95BF-6F0CBA8F787E}" type="presOf" srcId="{84BA3C34-4904-4609-B6F2-41E0113DBADB}" destId="{F888DFE4-02C2-4366-A741-E0B52B7861A6}" srcOrd="0" destOrd="0" presId="urn:microsoft.com/office/officeart/2005/8/layout/lProcess3"/>
    <dgm:cxn modelId="{87F8EB45-B255-440E-BBFC-5C3636C0D307}" type="presParOf" srcId="{F888DFE4-02C2-4366-A741-E0B52B7861A6}" destId="{172A329D-DE01-4CA1-8DBD-642B6056E723}" srcOrd="0" destOrd="0" presId="urn:microsoft.com/office/officeart/2005/8/layout/lProcess3"/>
    <dgm:cxn modelId="{BD85F874-BDAF-4FC1-BFC2-A09E5B7F69CA}" type="presParOf" srcId="{172A329D-DE01-4CA1-8DBD-642B6056E723}" destId="{AAF5D51D-0B29-47CA-BD5C-6758C99C3B99}" srcOrd="0" destOrd="0" presId="urn:microsoft.com/office/officeart/2005/8/layout/lProcess3"/>
    <dgm:cxn modelId="{2557E2F1-24DC-45BC-9A0E-E2D928926BFD}" type="presParOf" srcId="{F888DFE4-02C2-4366-A741-E0B52B7861A6}" destId="{E5FAD110-D58E-4875-AB5A-6F2282486826}" srcOrd="1" destOrd="0" presId="urn:microsoft.com/office/officeart/2005/8/layout/lProcess3"/>
    <dgm:cxn modelId="{058EAA60-E4DE-4C27-99B9-5B16DAC1E47B}" type="presParOf" srcId="{F888DFE4-02C2-4366-A741-E0B52B7861A6}" destId="{C08DBB4B-2221-4B46-AABC-A52145013223}" srcOrd="2" destOrd="0" presId="urn:microsoft.com/office/officeart/2005/8/layout/lProcess3"/>
    <dgm:cxn modelId="{920FFBA1-1D4B-41D4-87E9-F04667C30E9A}" type="presParOf" srcId="{C08DBB4B-2221-4B46-AABC-A52145013223}" destId="{A014C51E-DEDC-4687-B2C2-ED9D5064B3EB}" srcOrd="0" destOrd="0" presId="urn:microsoft.com/office/officeart/2005/8/layout/lProcess3"/>
    <dgm:cxn modelId="{F1C773D9-9D5F-4964-A3FA-CCD3191B7BFD}" type="presParOf" srcId="{F888DFE4-02C2-4366-A741-E0B52B7861A6}" destId="{7B723581-2ABC-4F0B-B7F3-14C4061BDAA8}" srcOrd="3" destOrd="0" presId="urn:microsoft.com/office/officeart/2005/8/layout/lProcess3"/>
    <dgm:cxn modelId="{93FEF5A1-05D6-42A3-A5DC-F1F30E2DC21C}" type="presParOf" srcId="{F888DFE4-02C2-4366-A741-E0B52B7861A6}" destId="{9B8B14F1-DA0C-4E27-8321-0DE3A8790BF7}" srcOrd="4" destOrd="0" presId="urn:microsoft.com/office/officeart/2005/8/layout/lProcess3"/>
    <dgm:cxn modelId="{0DD17750-D25D-437F-B106-F1F6D46791D7}" type="presParOf" srcId="{9B8B14F1-DA0C-4E27-8321-0DE3A8790BF7}" destId="{6F81F7B6-97CA-4AE2-9755-E57A09AF5BA8}" srcOrd="0" destOrd="0" presId="urn:microsoft.com/office/officeart/2005/8/layout/lProcess3"/>
    <dgm:cxn modelId="{CF7987FC-D36F-46DC-AE94-29EB16B0AE02}" type="presParOf" srcId="{F888DFE4-02C2-4366-A741-E0B52B7861A6}" destId="{FDF90F10-61C9-470E-810E-40041E01C97A}" srcOrd="5" destOrd="0" presId="urn:microsoft.com/office/officeart/2005/8/layout/lProcess3"/>
    <dgm:cxn modelId="{887AFB55-B1E7-4E28-81CD-D997B864654D}" type="presParOf" srcId="{F888DFE4-02C2-4366-A741-E0B52B7861A6}" destId="{0B15E4EB-1211-4409-9BC8-D002FE3C7025}" srcOrd="6" destOrd="0" presId="urn:microsoft.com/office/officeart/2005/8/layout/lProcess3"/>
    <dgm:cxn modelId="{EC9EEC00-19FF-4E33-9CD8-A37DC846445B}" type="presParOf" srcId="{0B15E4EB-1211-4409-9BC8-D002FE3C7025}" destId="{A8F08766-DC7E-4340-828F-F3BBEED887ED}" srcOrd="0" destOrd="0" presId="urn:microsoft.com/office/officeart/2005/8/layout/lProcess3"/>
    <dgm:cxn modelId="{7BCECF20-DEBB-4691-970C-86B90897C7F2}" type="presParOf" srcId="{F888DFE4-02C2-4366-A741-E0B52B7861A6}" destId="{F55BAC32-FC69-416A-9665-C63940D46A95}" srcOrd="7" destOrd="0" presId="urn:microsoft.com/office/officeart/2005/8/layout/lProcess3"/>
    <dgm:cxn modelId="{FA5447C2-9497-42D3-85E1-071E09EF4D10}" type="presParOf" srcId="{F888DFE4-02C2-4366-A741-E0B52B7861A6}" destId="{548AF87A-2490-416A-9F4C-6E3ACF938442}" srcOrd="8" destOrd="0" presId="urn:microsoft.com/office/officeart/2005/8/layout/lProcess3"/>
    <dgm:cxn modelId="{13E3C02B-8405-422A-BD58-53FA0D3EB103}" type="presParOf" srcId="{548AF87A-2490-416A-9F4C-6E3ACF938442}" destId="{4F8ECE14-0831-4554-807B-2018D14A303F}" srcOrd="0" destOrd="0" presId="urn:microsoft.com/office/officeart/2005/8/layout/lProcess3"/>
  </dgm:cxnLst>
  <dgm:bg/>
  <dgm:whole/>
</dgm:dataModel>
</file>

<file path=ppt/diagrams/data6.xml><?xml version="1.0" encoding="utf-8"?>
<dgm:dataModel xmlns:dgm="http://schemas.openxmlformats.org/drawingml/2006/diagram" xmlns:a="http://schemas.openxmlformats.org/drawingml/2006/main">
  <dgm:ptLst>
    <dgm:pt modelId="{27BE1584-CABB-49C7-B731-8E98D0EB643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1AFC4EB-B30C-48BB-9C26-2CB566112B69}">
      <dgm:prSet custT="1">
        <dgm:style>
          <a:lnRef idx="1">
            <a:schemeClr val="accent3"/>
          </a:lnRef>
          <a:fillRef idx="3">
            <a:schemeClr val="accent3"/>
          </a:fillRef>
          <a:effectRef idx="2">
            <a:schemeClr val="accent3"/>
          </a:effectRef>
          <a:fontRef idx="minor">
            <a:schemeClr val="lt1"/>
          </a:fontRef>
        </dgm:style>
      </dgm:prSet>
      <dgm:spPr/>
      <dgm:t>
        <a:bodyPr/>
        <a:lstStyle/>
        <a:p>
          <a:pPr algn="r" rtl="1"/>
          <a:r>
            <a:rPr lang="ar-SA" sz="3000" dirty="0" smtClean="0">
              <a:solidFill>
                <a:srgbClr val="FFFF00"/>
              </a:solidFill>
            </a:rPr>
            <a:t>هر هفته در محل کار خود قدمی بزنید و با افرادی که با آن ها زیاد آشنا نیستید، آشنا شوید.</a:t>
          </a:r>
          <a:endParaRPr lang="fa-IR" sz="3000" dirty="0">
            <a:solidFill>
              <a:srgbClr val="FFFF00"/>
            </a:solidFill>
          </a:endParaRPr>
        </a:p>
      </dgm:t>
    </dgm:pt>
    <dgm:pt modelId="{213D0881-EE10-44B2-9279-4767AE746AF1}" type="parTrans" cxnId="{CC79B20F-A060-4AB0-8AE3-B0C093E6F5E4}">
      <dgm:prSet/>
      <dgm:spPr/>
      <dgm:t>
        <a:bodyPr/>
        <a:lstStyle/>
        <a:p>
          <a:endParaRPr lang="en-US"/>
        </a:p>
      </dgm:t>
    </dgm:pt>
    <dgm:pt modelId="{B9FA543D-F757-4114-9917-C4D1C09E2336}" type="sibTrans" cxnId="{CC79B20F-A060-4AB0-8AE3-B0C093E6F5E4}">
      <dgm:prSet/>
      <dgm:spPr/>
      <dgm:t>
        <a:bodyPr/>
        <a:lstStyle/>
        <a:p>
          <a:endParaRPr lang="en-US"/>
        </a:p>
      </dgm:t>
    </dgm:pt>
    <dgm:pt modelId="{61DEF8E2-2F82-492E-961F-6994B3CF5A3F}">
      <dgm:prSet>
        <dgm:style>
          <a:lnRef idx="1">
            <a:schemeClr val="accent2"/>
          </a:lnRef>
          <a:fillRef idx="3">
            <a:schemeClr val="accent2"/>
          </a:fillRef>
          <a:effectRef idx="2">
            <a:schemeClr val="accent2"/>
          </a:effectRef>
          <a:fontRef idx="minor">
            <a:schemeClr val="lt1"/>
          </a:fontRef>
        </dgm:style>
      </dgm:prSet>
      <dgm:spPr/>
      <dgm:t>
        <a:bodyPr/>
        <a:lstStyle/>
        <a:p>
          <a:pPr algn="just" rtl="1"/>
          <a:r>
            <a:rPr lang="ar-SA" dirty="0" smtClean="0"/>
            <a:t>در محل کار خود از رئیس و همکاران انتقاد نکنید</a:t>
          </a:r>
          <a:r>
            <a:rPr lang="en-US" dirty="0" smtClean="0"/>
            <a:t>.</a:t>
          </a:r>
          <a:endParaRPr lang="fa-IR" dirty="0"/>
        </a:p>
      </dgm:t>
    </dgm:pt>
    <dgm:pt modelId="{76A175F5-40A1-4952-975B-21703D369816}" type="parTrans" cxnId="{1BF800C6-C520-4059-ABE7-5BAA44488ECF}">
      <dgm:prSet/>
      <dgm:spPr/>
      <dgm:t>
        <a:bodyPr/>
        <a:lstStyle/>
        <a:p>
          <a:endParaRPr lang="en-US"/>
        </a:p>
      </dgm:t>
    </dgm:pt>
    <dgm:pt modelId="{57D3F93D-9E5C-4FC8-BD07-39D70E28130C}" type="sibTrans" cxnId="{1BF800C6-C520-4059-ABE7-5BAA44488ECF}">
      <dgm:prSet/>
      <dgm:spPr/>
      <dgm:t>
        <a:bodyPr/>
        <a:lstStyle/>
        <a:p>
          <a:endParaRPr lang="en-US"/>
        </a:p>
      </dgm:t>
    </dgm:pt>
    <dgm:pt modelId="{DC26B85E-2163-4EED-9B59-8C8EDDF3EB13}">
      <dgm:prSet custT="1">
        <dgm:style>
          <a:lnRef idx="1">
            <a:schemeClr val="accent3"/>
          </a:lnRef>
          <a:fillRef idx="3">
            <a:schemeClr val="accent3"/>
          </a:fillRef>
          <a:effectRef idx="2">
            <a:schemeClr val="accent3"/>
          </a:effectRef>
          <a:fontRef idx="minor">
            <a:schemeClr val="lt1"/>
          </a:fontRef>
        </dgm:style>
      </dgm:prSet>
      <dgm:spPr/>
      <dgm:t>
        <a:bodyPr/>
        <a:lstStyle/>
        <a:p>
          <a:pPr algn="r" rtl="1"/>
          <a:r>
            <a:rPr lang="ar-SA" sz="3000" dirty="0" smtClean="0">
              <a:solidFill>
                <a:srgbClr val="FFFF00"/>
              </a:solidFill>
            </a:rPr>
            <a:t>سلام کردن به همه نه تنها نزاکت شما را می رساند، بلکه در ایجاد ارتباط دوستانه تاثیرگذار است و صمیمیت ایجاد می کند.</a:t>
          </a:r>
          <a:endParaRPr lang="fa-IR" sz="3000" dirty="0">
            <a:solidFill>
              <a:srgbClr val="FFFF00"/>
            </a:solidFill>
          </a:endParaRPr>
        </a:p>
      </dgm:t>
    </dgm:pt>
    <dgm:pt modelId="{E2E4EE19-A2AF-4C31-ADE9-0F8532FF076D}" type="parTrans" cxnId="{CF99A3F8-2B0B-47FF-8FD0-DE38757AB16B}">
      <dgm:prSet/>
      <dgm:spPr/>
      <dgm:t>
        <a:bodyPr/>
        <a:lstStyle/>
        <a:p>
          <a:endParaRPr lang="en-US"/>
        </a:p>
      </dgm:t>
    </dgm:pt>
    <dgm:pt modelId="{A720A80D-FD9B-412A-A757-2ED80EE91419}" type="sibTrans" cxnId="{CF99A3F8-2B0B-47FF-8FD0-DE38757AB16B}">
      <dgm:prSet/>
      <dgm:spPr/>
      <dgm:t>
        <a:bodyPr/>
        <a:lstStyle/>
        <a:p>
          <a:endParaRPr lang="en-US"/>
        </a:p>
      </dgm:t>
    </dgm:pt>
    <dgm:pt modelId="{594300D9-163F-4373-89EF-0215DD72CF1A}">
      <dgm:prSet custT="1">
        <dgm:style>
          <a:lnRef idx="1">
            <a:schemeClr val="accent2"/>
          </a:lnRef>
          <a:fillRef idx="3">
            <a:schemeClr val="accent2"/>
          </a:fillRef>
          <a:effectRef idx="2">
            <a:schemeClr val="accent2"/>
          </a:effectRef>
          <a:fontRef idx="minor">
            <a:schemeClr val="lt1"/>
          </a:fontRef>
        </dgm:style>
      </dgm:prSet>
      <dgm:spPr/>
      <dgm:t>
        <a:bodyPr/>
        <a:lstStyle/>
        <a:p>
          <a:pPr algn="just" rtl="1"/>
          <a:r>
            <a:rPr lang="ar-SA" sz="2800" dirty="0" smtClean="0"/>
            <a:t>از آنجا که از زندگی بقیه خبر ندارید، بهتر است روی حرف یا حرکت و رفتار دیگران قضاوت سطحی نکنید و سعی کنید شتابزده قضاوت نکنید</a:t>
          </a:r>
          <a:r>
            <a:rPr lang="en-US" sz="2800" dirty="0" smtClean="0"/>
            <a:t>.</a:t>
          </a:r>
          <a:endParaRPr lang="en-US" sz="2800" dirty="0"/>
        </a:p>
      </dgm:t>
    </dgm:pt>
    <dgm:pt modelId="{0738A5F1-2537-40EB-8A49-DB7003471E84}" type="parTrans" cxnId="{28885697-3FD1-43E8-96D4-2D34089F9018}">
      <dgm:prSet/>
      <dgm:spPr/>
      <dgm:t>
        <a:bodyPr/>
        <a:lstStyle/>
        <a:p>
          <a:endParaRPr lang="en-US"/>
        </a:p>
      </dgm:t>
    </dgm:pt>
    <dgm:pt modelId="{4659F170-2EC5-4BA3-A2B2-EDE947A0442A}" type="sibTrans" cxnId="{28885697-3FD1-43E8-96D4-2D34089F9018}">
      <dgm:prSet/>
      <dgm:spPr/>
      <dgm:t>
        <a:bodyPr/>
        <a:lstStyle/>
        <a:p>
          <a:endParaRPr lang="en-US"/>
        </a:p>
      </dgm:t>
    </dgm:pt>
    <dgm:pt modelId="{97F72929-FA2B-47F4-8507-9C4DB9A048D6}" type="pres">
      <dgm:prSet presAssocID="{27BE1584-CABB-49C7-B731-8E98D0EB6434}" presName="Name0" presStyleCnt="0">
        <dgm:presLayoutVars>
          <dgm:dir/>
          <dgm:animLvl val="lvl"/>
          <dgm:resizeHandles val="exact"/>
        </dgm:presLayoutVars>
      </dgm:prSet>
      <dgm:spPr/>
      <dgm:t>
        <a:bodyPr/>
        <a:lstStyle/>
        <a:p>
          <a:endParaRPr lang="en-US"/>
        </a:p>
      </dgm:t>
    </dgm:pt>
    <dgm:pt modelId="{5CD772F0-2650-4B9E-AA0A-8936F48657A4}" type="pres">
      <dgm:prSet presAssocID="{A1AFC4EB-B30C-48BB-9C26-2CB566112B69}" presName="linNode" presStyleCnt="0"/>
      <dgm:spPr/>
    </dgm:pt>
    <dgm:pt modelId="{309B0D4C-D99E-403F-BCEF-FAF781528871}" type="pres">
      <dgm:prSet presAssocID="{A1AFC4EB-B30C-48BB-9C26-2CB566112B69}" presName="parentText" presStyleLbl="node1" presStyleIdx="0" presStyleCnt="4" custScaleX="277778">
        <dgm:presLayoutVars>
          <dgm:chMax val="1"/>
          <dgm:bulletEnabled val="1"/>
        </dgm:presLayoutVars>
      </dgm:prSet>
      <dgm:spPr/>
      <dgm:t>
        <a:bodyPr/>
        <a:lstStyle/>
        <a:p>
          <a:endParaRPr lang="en-US"/>
        </a:p>
      </dgm:t>
    </dgm:pt>
    <dgm:pt modelId="{C2FC7437-AD3C-4FA5-A557-BEC79DD3371E}" type="pres">
      <dgm:prSet presAssocID="{B9FA543D-F757-4114-9917-C4D1C09E2336}" presName="sp" presStyleCnt="0"/>
      <dgm:spPr/>
    </dgm:pt>
    <dgm:pt modelId="{C1A7224D-A8B4-4CE1-999B-826E8ED911A5}" type="pres">
      <dgm:prSet presAssocID="{61DEF8E2-2F82-492E-961F-6994B3CF5A3F}" presName="linNode" presStyleCnt="0"/>
      <dgm:spPr/>
    </dgm:pt>
    <dgm:pt modelId="{6C66DC64-E8D3-4E81-8D83-93C237FD139D}" type="pres">
      <dgm:prSet presAssocID="{61DEF8E2-2F82-492E-961F-6994B3CF5A3F}" presName="parentText" presStyleLbl="node1" presStyleIdx="1" presStyleCnt="4" custScaleX="277778" custLinFactNeighborX="88116" custLinFactNeighborY="2342">
        <dgm:presLayoutVars>
          <dgm:chMax val="1"/>
          <dgm:bulletEnabled val="1"/>
        </dgm:presLayoutVars>
      </dgm:prSet>
      <dgm:spPr/>
      <dgm:t>
        <a:bodyPr/>
        <a:lstStyle/>
        <a:p>
          <a:endParaRPr lang="en-US"/>
        </a:p>
      </dgm:t>
    </dgm:pt>
    <dgm:pt modelId="{D31CFEBD-C66D-433F-ABB7-2D23BE426D6F}" type="pres">
      <dgm:prSet presAssocID="{57D3F93D-9E5C-4FC8-BD07-39D70E28130C}" presName="sp" presStyleCnt="0"/>
      <dgm:spPr/>
    </dgm:pt>
    <dgm:pt modelId="{568DF638-0331-4644-9E72-11708C23516C}" type="pres">
      <dgm:prSet presAssocID="{DC26B85E-2163-4EED-9B59-8C8EDDF3EB13}" presName="linNode" presStyleCnt="0"/>
      <dgm:spPr/>
    </dgm:pt>
    <dgm:pt modelId="{8E8F033D-4E8F-4468-A935-3B29AF084614}" type="pres">
      <dgm:prSet presAssocID="{DC26B85E-2163-4EED-9B59-8C8EDDF3EB13}" presName="parentText" presStyleLbl="node1" presStyleIdx="2" presStyleCnt="4" custScaleX="273612" custLinFactNeighborX="85705" custLinFactNeighborY="-1237">
        <dgm:presLayoutVars>
          <dgm:chMax val="1"/>
          <dgm:bulletEnabled val="1"/>
        </dgm:presLayoutVars>
      </dgm:prSet>
      <dgm:spPr/>
      <dgm:t>
        <a:bodyPr/>
        <a:lstStyle/>
        <a:p>
          <a:endParaRPr lang="en-US"/>
        </a:p>
      </dgm:t>
    </dgm:pt>
    <dgm:pt modelId="{4F024358-8EF7-421F-A485-6163262BA407}" type="pres">
      <dgm:prSet presAssocID="{A720A80D-FD9B-412A-A757-2ED80EE91419}" presName="sp" presStyleCnt="0"/>
      <dgm:spPr/>
    </dgm:pt>
    <dgm:pt modelId="{C561D1BA-61D3-4C94-8231-05653E37924A}" type="pres">
      <dgm:prSet presAssocID="{594300D9-163F-4373-89EF-0215DD72CF1A}" presName="linNode" presStyleCnt="0"/>
      <dgm:spPr/>
    </dgm:pt>
    <dgm:pt modelId="{C9A6891E-39F1-4DDC-A2E8-7CBD8FDD2EC6}" type="pres">
      <dgm:prSet presAssocID="{594300D9-163F-4373-89EF-0215DD72CF1A}" presName="parentText" presStyleLbl="node1" presStyleIdx="3" presStyleCnt="4" custScaleX="277778" custLinFactNeighborX="85705" custLinFactNeighborY="1945">
        <dgm:presLayoutVars>
          <dgm:chMax val="1"/>
          <dgm:bulletEnabled val="1"/>
        </dgm:presLayoutVars>
      </dgm:prSet>
      <dgm:spPr/>
      <dgm:t>
        <a:bodyPr/>
        <a:lstStyle/>
        <a:p>
          <a:endParaRPr lang="en-US"/>
        </a:p>
      </dgm:t>
    </dgm:pt>
  </dgm:ptLst>
  <dgm:cxnLst>
    <dgm:cxn modelId="{53E82054-D6E8-46E4-904D-05450C617886}" type="presOf" srcId="{A1AFC4EB-B30C-48BB-9C26-2CB566112B69}" destId="{309B0D4C-D99E-403F-BCEF-FAF781528871}" srcOrd="0" destOrd="0" presId="urn:microsoft.com/office/officeart/2005/8/layout/vList5"/>
    <dgm:cxn modelId="{A59653CC-3B4D-44AE-A083-40B704F82FB7}" type="presOf" srcId="{594300D9-163F-4373-89EF-0215DD72CF1A}" destId="{C9A6891E-39F1-4DDC-A2E8-7CBD8FDD2EC6}" srcOrd="0" destOrd="0" presId="urn:microsoft.com/office/officeart/2005/8/layout/vList5"/>
    <dgm:cxn modelId="{1BF800C6-C520-4059-ABE7-5BAA44488ECF}" srcId="{27BE1584-CABB-49C7-B731-8E98D0EB6434}" destId="{61DEF8E2-2F82-492E-961F-6994B3CF5A3F}" srcOrd="1" destOrd="0" parTransId="{76A175F5-40A1-4952-975B-21703D369816}" sibTransId="{57D3F93D-9E5C-4FC8-BD07-39D70E28130C}"/>
    <dgm:cxn modelId="{376940AB-4BA1-417F-88C2-EC8A10770D66}" type="presOf" srcId="{DC26B85E-2163-4EED-9B59-8C8EDDF3EB13}" destId="{8E8F033D-4E8F-4468-A935-3B29AF084614}" srcOrd="0" destOrd="0" presId="urn:microsoft.com/office/officeart/2005/8/layout/vList5"/>
    <dgm:cxn modelId="{8BA8E9A7-1C4B-4C02-865C-039A090BBA9A}" type="presOf" srcId="{27BE1584-CABB-49C7-B731-8E98D0EB6434}" destId="{97F72929-FA2B-47F4-8507-9C4DB9A048D6}" srcOrd="0" destOrd="0" presId="urn:microsoft.com/office/officeart/2005/8/layout/vList5"/>
    <dgm:cxn modelId="{C0A13DA8-36C7-4AF9-B4C8-4B1D5AA737ED}" type="presOf" srcId="{61DEF8E2-2F82-492E-961F-6994B3CF5A3F}" destId="{6C66DC64-E8D3-4E81-8D83-93C237FD139D}" srcOrd="0" destOrd="0" presId="urn:microsoft.com/office/officeart/2005/8/layout/vList5"/>
    <dgm:cxn modelId="{CC79B20F-A060-4AB0-8AE3-B0C093E6F5E4}" srcId="{27BE1584-CABB-49C7-B731-8E98D0EB6434}" destId="{A1AFC4EB-B30C-48BB-9C26-2CB566112B69}" srcOrd="0" destOrd="0" parTransId="{213D0881-EE10-44B2-9279-4767AE746AF1}" sibTransId="{B9FA543D-F757-4114-9917-C4D1C09E2336}"/>
    <dgm:cxn modelId="{CF99A3F8-2B0B-47FF-8FD0-DE38757AB16B}" srcId="{27BE1584-CABB-49C7-B731-8E98D0EB6434}" destId="{DC26B85E-2163-4EED-9B59-8C8EDDF3EB13}" srcOrd="2" destOrd="0" parTransId="{E2E4EE19-A2AF-4C31-ADE9-0F8532FF076D}" sibTransId="{A720A80D-FD9B-412A-A757-2ED80EE91419}"/>
    <dgm:cxn modelId="{28885697-3FD1-43E8-96D4-2D34089F9018}" srcId="{27BE1584-CABB-49C7-B731-8E98D0EB6434}" destId="{594300D9-163F-4373-89EF-0215DD72CF1A}" srcOrd="3" destOrd="0" parTransId="{0738A5F1-2537-40EB-8A49-DB7003471E84}" sibTransId="{4659F170-2EC5-4BA3-A2B2-EDE947A0442A}"/>
    <dgm:cxn modelId="{D8E8CAE2-0C0F-4136-B33F-D4EF7BB57110}" type="presParOf" srcId="{97F72929-FA2B-47F4-8507-9C4DB9A048D6}" destId="{5CD772F0-2650-4B9E-AA0A-8936F48657A4}" srcOrd="0" destOrd="0" presId="urn:microsoft.com/office/officeart/2005/8/layout/vList5"/>
    <dgm:cxn modelId="{9A1C046B-6BD2-414F-BD61-7D25BB9491D6}" type="presParOf" srcId="{5CD772F0-2650-4B9E-AA0A-8936F48657A4}" destId="{309B0D4C-D99E-403F-BCEF-FAF781528871}" srcOrd="0" destOrd="0" presId="urn:microsoft.com/office/officeart/2005/8/layout/vList5"/>
    <dgm:cxn modelId="{5E402DE6-67F0-4636-8614-4A1D21984D03}" type="presParOf" srcId="{97F72929-FA2B-47F4-8507-9C4DB9A048D6}" destId="{C2FC7437-AD3C-4FA5-A557-BEC79DD3371E}" srcOrd="1" destOrd="0" presId="urn:microsoft.com/office/officeart/2005/8/layout/vList5"/>
    <dgm:cxn modelId="{21ED00AB-69A3-4353-940F-7803F30B229C}" type="presParOf" srcId="{97F72929-FA2B-47F4-8507-9C4DB9A048D6}" destId="{C1A7224D-A8B4-4CE1-999B-826E8ED911A5}" srcOrd="2" destOrd="0" presId="urn:microsoft.com/office/officeart/2005/8/layout/vList5"/>
    <dgm:cxn modelId="{2F4651B6-8D60-4708-828A-FCE4C8E00C4E}" type="presParOf" srcId="{C1A7224D-A8B4-4CE1-999B-826E8ED911A5}" destId="{6C66DC64-E8D3-4E81-8D83-93C237FD139D}" srcOrd="0" destOrd="0" presId="urn:microsoft.com/office/officeart/2005/8/layout/vList5"/>
    <dgm:cxn modelId="{14479FF2-D1F0-41E9-B41C-D9E6A82D5DFF}" type="presParOf" srcId="{97F72929-FA2B-47F4-8507-9C4DB9A048D6}" destId="{D31CFEBD-C66D-433F-ABB7-2D23BE426D6F}" srcOrd="3" destOrd="0" presId="urn:microsoft.com/office/officeart/2005/8/layout/vList5"/>
    <dgm:cxn modelId="{1552BE26-D84B-4F1E-96EB-AA63213C4B28}" type="presParOf" srcId="{97F72929-FA2B-47F4-8507-9C4DB9A048D6}" destId="{568DF638-0331-4644-9E72-11708C23516C}" srcOrd="4" destOrd="0" presId="urn:microsoft.com/office/officeart/2005/8/layout/vList5"/>
    <dgm:cxn modelId="{1979DCBE-657E-4D60-AAF3-5E06D0C5512A}" type="presParOf" srcId="{568DF638-0331-4644-9E72-11708C23516C}" destId="{8E8F033D-4E8F-4468-A935-3B29AF084614}" srcOrd="0" destOrd="0" presId="urn:microsoft.com/office/officeart/2005/8/layout/vList5"/>
    <dgm:cxn modelId="{E0E00340-F580-4B0F-BCBC-EC20686C087C}" type="presParOf" srcId="{97F72929-FA2B-47F4-8507-9C4DB9A048D6}" destId="{4F024358-8EF7-421F-A485-6163262BA407}" srcOrd="5" destOrd="0" presId="urn:microsoft.com/office/officeart/2005/8/layout/vList5"/>
    <dgm:cxn modelId="{5CBFD2B6-D04E-45FC-9248-98A123C7D71E}" type="presParOf" srcId="{97F72929-FA2B-47F4-8507-9C4DB9A048D6}" destId="{C561D1BA-61D3-4C94-8231-05653E37924A}" srcOrd="6" destOrd="0" presId="urn:microsoft.com/office/officeart/2005/8/layout/vList5"/>
    <dgm:cxn modelId="{F1A04AA7-2E78-47E0-B74D-ABBA81BF2A4A}" type="presParOf" srcId="{C561D1BA-61D3-4C94-8231-05653E37924A}" destId="{C9A6891E-39F1-4DDC-A2E8-7CBD8FDD2EC6}" srcOrd="0" destOrd="0" presId="urn:microsoft.com/office/officeart/2005/8/layout/vList5"/>
  </dgm:cxnLst>
  <dgm:bg/>
  <dgm:whole/>
</dgm:dataModel>
</file>

<file path=ppt/diagrams/data7.xml><?xml version="1.0" encoding="utf-8"?>
<dgm:dataModel xmlns:dgm="http://schemas.openxmlformats.org/drawingml/2006/diagram" xmlns:a="http://schemas.openxmlformats.org/drawingml/2006/main">
  <dgm:ptLst>
    <dgm:pt modelId="{C43AA76F-956E-4C44-AA62-2DE21840723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5C3FCE6-F758-40DC-8D93-2240A728F243}">
      <dgm:prSet custT="1">
        <dgm:style>
          <a:lnRef idx="3">
            <a:schemeClr val="lt1"/>
          </a:lnRef>
          <a:fillRef idx="1">
            <a:schemeClr val="accent3"/>
          </a:fillRef>
          <a:effectRef idx="1">
            <a:schemeClr val="accent3"/>
          </a:effectRef>
          <a:fontRef idx="minor">
            <a:schemeClr val="lt1"/>
          </a:fontRef>
        </dgm:style>
      </dgm:prSet>
      <dgm:spPr/>
      <dgm:t>
        <a:bodyPr/>
        <a:lstStyle/>
        <a:p>
          <a:pPr algn="just" rtl="1"/>
          <a:r>
            <a:rPr lang="fa-IR" sz="3200" dirty="0" smtClean="0"/>
            <a:t>مهم این است که نباید افراد در محیط کار صمیمت را با وارد شدن به حریم شخصی اشتباه بگیرند.</a:t>
          </a:r>
          <a:endParaRPr lang="en-US" sz="3200" dirty="0"/>
        </a:p>
      </dgm:t>
    </dgm:pt>
    <dgm:pt modelId="{30B5EF2E-B39A-43BF-A4F8-B32B847DBAC9}" type="parTrans" cxnId="{761BACA7-A3FD-48C2-91A1-B32591B4D0EB}">
      <dgm:prSet/>
      <dgm:spPr/>
      <dgm:t>
        <a:bodyPr/>
        <a:lstStyle/>
        <a:p>
          <a:endParaRPr lang="en-US"/>
        </a:p>
      </dgm:t>
    </dgm:pt>
    <dgm:pt modelId="{D43B165A-5F2E-4C9B-AB92-DE6C5740D33A}" type="sibTrans" cxnId="{761BACA7-A3FD-48C2-91A1-B32591B4D0EB}">
      <dgm:prSet/>
      <dgm:spPr/>
      <dgm:t>
        <a:bodyPr/>
        <a:lstStyle/>
        <a:p>
          <a:endParaRPr lang="en-US"/>
        </a:p>
      </dgm:t>
    </dgm:pt>
    <dgm:pt modelId="{20C3493A-222F-462E-8FB1-DD472A3BEC1E}">
      <dgm:prSet custT="1"/>
      <dgm:spPr/>
      <dgm:t>
        <a:bodyPr/>
        <a:lstStyle/>
        <a:p>
          <a:pPr algn="just" rtl="1"/>
          <a:r>
            <a:rPr lang="fa-IR" sz="3000" dirty="0" smtClean="0">
              <a:solidFill>
                <a:srgbClr val="FFFF00"/>
              </a:solidFill>
            </a:rPr>
            <a:t>مرز صحبت کردنها و شیوه رفتار ما با هم باید طوری باشد که حریمهای شخصی حفظ شود و خط قرمزهای خصوصی و خانوادگی رعایت شود.</a:t>
          </a:r>
          <a:endParaRPr lang="en-US" sz="3000" dirty="0">
            <a:solidFill>
              <a:srgbClr val="FFFF00"/>
            </a:solidFill>
          </a:endParaRPr>
        </a:p>
      </dgm:t>
    </dgm:pt>
    <dgm:pt modelId="{D2FFCCA5-3D6B-45CD-89D6-728A271DAC0E}" type="parTrans" cxnId="{8D8755CC-1B28-4EA1-8C8F-C83D8CF7C993}">
      <dgm:prSet/>
      <dgm:spPr/>
      <dgm:t>
        <a:bodyPr/>
        <a:lstStyle/>
        <a:p>
          <a:endParaRPr lang="en-US"/>
        </a:p>
      </dgm:t>
    </dgm:pt>
    <dgm:pt modelId="{A40DCB9F-F561-4493-A07A-0AB459B8744D}" type="sibTrans" cxnId="{8D8755CC-1B28-4EA1-8C8F-C83D8CF7C993}">
      <dgm:prSet/>
      <dgm:spPr/>
      <dgm:t>
        <a:bodyPr/>
        <a:lstStyle/>
        <a:p>
          <a:endParaRPr lang="en-US"/>
        </a:p>
      </dgm:t>
    </dgm:pt>
    <dgm:pt modelId="{3BBE0ABC-D5C4-47E2-891E-0604DDA88147}">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algn="just" rtl="1"/>
          <a:r>
            <a:rPr lang="fa-IR" sz="3200" dirty="0" smtClean="0"/>
            <a:t>خیلی ها به بهانه صمیمت از این خط قرمزها میگذرند و همین جا آغاز ورود به آن چرخه معیوب است که با پوشش صمیمت به سلامت محیط کاری شما آسیب میزند.</a:t>
          </a:r>
          <a:endParaRPr lang="en-US" sz="3200" dirty="0"/>
        </a:p>
      </dgm:t>
    </dgm:pt>
    <dgm:pt modelId="{BE304C18-BF7A-4B03-A45E-57F5079C91EA}" type="parTrans" cxnId="{1D34AE86-48B4-484E-A05D-9948C9C9C7F9}">
      <dgm:prSet/>
      <dgm:spPr/>
      <dgm:t>
        <a:bodyPr/>
        <a:lstStyle/>
        <a:p>
          <a:endParaRPr lang="en-US"/>
        </a:p>
      </dgm:t>
    </dgm:pt>
    <dgm:pt modelId="{BB4F4AC6-71DB-4399-B3AA-24F679B866A7}" type="sibTrans" cxnId="{1D34AE86-48B4-484E-A05D-9948C9C9C7F9}">
      <dgm:prSet/>
      <dgm:spPr/>
      <dgm:t>
        <a:bodyPr/>
        <a:lstStyle/>
        <a:p>
          <a:endParaRPr lang="en-US"/>
        </a:p>
      </dgm:t>
    </dgm:pt>
    <dgm:pt modelId="{CDFFE19F-893F-4F13-BDB0-62A8A4743BA2}" type="pres">
      <dgm:prSet presAssocID="{C43AA76F-956E-4C44-AA62-2DE218407239}" presName="Name0" presStyleCnt="0">
        <dgm:presLayoutVars>
          <dgm:dir/>
          <dgm:animLvl val="lvl"/>
          <dgm:resizeHandles val="exact"/>
        </dgm:presLayoutVars>
      </dgm:prSet>
      <dgm:spPr/>
      <dgm:t>
        <a:bodyPr/>
        <a:lstStyle/>
        <a:p>
          <a:endParaRPr lang="en-US"/>
        </a:p>
      </dgm:t>
    </dgm:pt>
    <dgm:pt modelId="{FC765D24-F609-44C1-BF74-AAA6FF820C71}" type="pres">
      <dgm:prSet presAssocID="{05C3FCE6-F758-40DC-8D93-2240A728F243}" presName="linNode" presStyleCnt="0"/>
      <dgm:spPr/>
    </dgm:pt>
    <dgm:pt modelId="{A66F54EE-CC48-4C2B-A684-EE41D60646A8}" type="pres">
      <dgm:prSet presAssocID="{05C3FCE6-F758-40DC-8D93-2240A728F243}" presName="parentText" presStyleLbl="node1" presStyleIdx="0" presStyleCnt="3" custScaleX="277778">
        <dgm:presLayoutVars>
          <dgm:chMax val="1"/>
          <dgm:bulletEnabled val="1"/>
        </dgm:presLayoutVars>
      </dgm:prSet>
      <dgm:spPr/>
      <dgm:t>
        <a:bodyPr/>
        <a:lstStyle/>
        <a:p>
          <a:endParaRPr lang="en-US"/>
        </a:p>
      </dgm:t>
    </dgm:pt>
    <dgm:pt modelId="{7FA92951-C546-4015-968B-1D8631BA21FC}" type="pres">
      <dgm:prSet presAssocID="{D43B165A-5F2E-4C9B-AB92-DE6C5740D33A}" presName="sp" presStyleCnt="0"/>
      <dgm:spPr/>
    </dgm:pt>
    <dgm:pt modelId="{B67FD648-38B2-424D-8167-B0942CB07B24}" type="pres">
      <dgm:prSet presAssocID="{20C3493A-222F-462E-8FB1-DD472A3BEC1E}" presName="linNode" presStyleCnt="0"/>
      <dgm:spPr/>
    </dgm:pt>
    <dgm:pt modelId="{529A4DD2-D9D6-48CE-8151-02ACB83EE9B7}" type="pres">
      <dgm:prSet presAssocID="{20C3493A-222F-462E-8FB1-DD472A3BEC1E}" presName="parentText" presStyleLbl="node1" presStyleIdx="1" presStyleCnt="3" custScaleX="277778" custLinFactNeighborX="90528" custLinFactNeighborY="438">
        <dgm:presLayoutVars>
          <dgm:chMax val="1"/>
          <dgm:bulletEnabled val="1"/>
        </dgm:presLayoutVars>
      </dgm:prSet>
      <dgm:spPr/>
      <dgm:t>
        <a:bodyPr/>
        <a:lstStyle/>
        <a:p>
          <a:endParaRPr lang="en-US"/>
        </a:p>
      </dgm:t>
    </dgm:pt>
    <dgm:pt modelId="{E4BBAF18-44D5-49D9-8124-B6FE419BD120}" type="pres">
      <dgm:prSet presAssocID="{A40DCB9F-F561-4493-A07A-0AB459B8744D}" presName="sp" presStyleCnt="0"/>
      <dgm:spPr/>
    </dgm:pt>
    <dgm:pt modelId="{C927C632-BB91-4F94-A9EF-BA94CDF6F985}" type="pres">
      <dgm:prSet presAssocID="{3BBE0ABC-D5C4-47E2-891E-0604DDA88147}" presName="linNode" presStyleCnt="0"/>
      <dgm:spPr/>
    </dgm:pt>
    <dgm:pt modelId="{3C258181-55AA-4214-B643-B8148144D137}" type="pres">
      <dgm:prSet presAssocID="{3BBE0ABC-D5C4-47E2-891E-0604DDA88147}" presName="parentText" presStyleLbl="node1" presStyleIdx="2" presStyleCnt="3" custScaleX="277778" custLinFactNeighborX="88116" custLinFactNeighborY="1499">
        <dgm:presLayoutVars>
          <dgm:chMax val="1"/>
          <dgm:bulletEnabled val="1"/>
        </dgm:presLayoutVars>
      </dgm:prSet>
      <dgm:spPr/>
      <dgm:t>
        <a:bodyPr/>
        <a:lstStyle/>
        <a:p>
          <a:endParaRPr lang="en-US"/>
        </a:p>
      </dgm:t>
    </dgm:pt>
  </dgm:ptLst>
  <dgm:cxnLst>
    <dgm:cxn modelId="{0886FDBD-1681-4CD1-8F7B-8D028B86230C}" type="presOf" srcId="{3BBE0ABC-D5C4-47E2-891E-0604DDA88147}" destId="{3C258181-55AA-4214-B643-B8148144D137}" srcOrd="0" destOrd="0" presId="urn:microsoft.com/office/officeart/2005/8/layout/vList5"/>
    <dgm:cxn modelId="{EB721F3A-37DE-42B0-9F6E-CE9B697E8DFE}" type="presOf" srcId="{05C3FCE6-F758-40DC-8D93-2240A728F243}" destId="{A66F54EE-CC48-4C2B-A684-EE41D60646A8}" srcOrd="0" destOrd="0" presId="urn:microsoft.com/office/officeart/2005/8/layout/vList5"/>
    <dgm:cxn modelId="{7EC97ADE-BC73-46FF-AFA6-C59DE36348E3}" type="presOf" srcId="{20C3493A-222F-462E-8FB1-DD472A3BEC1E}" destId="{529A4DD2-D9D6-48CE-8151-02ACB83EE9B7}" srcOrd="0" destOrd="0" presId="urn:microsoft.com/office/officeart/2005/8/layout/vList5"/>
    <dgm:cxn modelId="{8D8755CC-1B28-4EA1-8C8F-C83D8CF7C993}" srcId="{C43AA76F-956E-4C44-AA62-2DE218407239}" destId="{20C3493A-222F-462E-8FB1-DD472A3BEC1E}" srcOrd="1" destOrd="0" parTransId="{D2FFCCA5-3D6B-45CD-89D6-728A271DAC0E}" sibTransId="{A40DCB9F-F561-4493-A07A-0AB459B8744D}"/>
    <dgm:cxn modelId="{95D18FEB-C529-4519-918C-54F911A267F7}" type="presOf" srcId="{C43AA76F-956E-4C44-AA62-2DE218407239}" destId="{CDFFE19F-893F-4F13-BDB0-62A8A4743BA2}" srcOrd="0" destOrd="0" presId="urn:microsoft.com/office/officeart/2005/8/layout/vList5"/>
    <dgm:cxn modelId="{761BACA7-A3FD-48C2-91A1-B32591B4D0EB}" srcId="{C43AA76F-956E-4C44-AA62-2DE218407239}" destId="{05C3FCE6-F758-40DC-8D93-2240A728F243}" srcOrd="0" destOrd="0" parTransId="{30B5EF2E-B39A-43BF-A4F8-B32B847DBAC9}" sibTransId="{D43B165A-5F2E-4C9B-AB92-DE6C5740D33A}"/>
    <dgm:cxn modelId="{1D34AE86-48B4-484E-A05D-9948C9C9C7F9}" srcId="{C43AA76F-956E-4C44-AA62-2DE218407239}" destId="{3BBE0ABC-D5C4-47E2-891E-0604DDA88147}" srcOrd="2" destOrd="0" parTransId="{BE304C18-BF7A-4B03-A45E-57F5079C91EA}" sibTransId="{BB4F4AC6-71DB-4399-B3AA-24F679B866A7}"/>
    <dgm:cxn modelId="{C4C7FE31-9DD1-48C4-BB16-3D2B91CFB70C}" type="presParOf" srcId="{CDFFE19F-893F-4F13-BDB0-62A8A4743BA2}" destId="{FC765D24-F609-44C1-BF74-AAA6FF820C71}" srcOrd="0" destOrd="0" presId="urn:microsoft.com/office/officeart/2005/8/layout/vList5"/>
    <dgm:cxn modelId="{03730AB3-8164-4D48-8DC0-0976C10DFD65}" type="presParOf" srcId="{FC765D24-F609-44C1-BF74-AAA6FF820C71}" destId="{A66F54EE-CC48-4C2B-A684-EE41D60646A8}" srcOrd="0" destOrd="0" presId="urn:microsoft.com/office/officeart/2005/8/layout/vList5"/>
    <dgm:cxn modelId="{EE4644C8-0ACB-4774-BB04-AC91B110B0B9}" type="presParOf" srcId="{CDFFE19F-893F-4F13-BDB0-62A8A4743BA2}" destId="{7FA92951-C546-4015-968B-1D8631BA21FC}" srcOrd="1" destOrd="0" presId="urn:microsoft.com/office/officeart/2005/8/layout/vList5"/>
    <dgm:cxn modelId="{FF72A3E3-8626-41FC-A843-130EF740EDB1}" type="presParOf" srcId="{CDFFE19F-893F-4F13-BDB0-62A8A4743BA2}" destId="{B67FD648-38B2-424D-8167-B0942CB07B24}" srcOrd="2" destOrd="0" presId="urn:microsoft.com/office/officeart/2005/8/layout/vList5"/>
    <dgm:cxn modelId="{C702821E-FC9C-4F33-BE08-FA4D39E9C1C1}" type="presParOf" srcId="{B67FD648-38B2-424D-8167-B0942CB07B24}" destId="{529A4DD2-D9D6-48CE-8151-02ACB83EE9B7}" srcOrd="0" destOrd="0" presId="urn:microsoft.com/office/officeart/2005/8/layout/vList5"/>
    <dgm:cxn modelId="{3556E51F-966A-44F9-81BC-07BFBBBE52ED}" type="presParOf" srcId="{CDFFE19F-893F-4F13-BDB0-62A8A4743BA2}" destId="{E4BBAF18-44D5-49D9-8124-B6FE419BD120}" srcOrd="3" destOrd="0" presId="urn:microsoft.com/office/officeart/2005/8/layout/vList5"/>
    <dgm:cxn modelId="{B6A1352B-3E40-4A3B-B661-AE6B4B790701}" type="presParOf" srcId="{CDFFE19F-893F-4F13-BDB0-62A8A4743BA2}" destId="{C927C632-BB91-4F94-A9EF-BA94CDF6F985}" srcOrd="4" destOrd="0" presId="urn:microsoft.com/office/officeart/2005/8/layout/vList5"/>
    <dgm:cxn modelId="{689B22D8-8A7C-4713-BE9D-E37F1EDAD977}" type="presParOf" srcId="{C927C632-BB91-4F94-A9EF-BA94CDF6F985}" destId="{3C258181-55AA-4214-B643-B8148144D137}" srcOrd="0"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DE4660-431D-407A-B597-FDD9A2F8DDF7}" type="datetimeFigureOut">
              <a:rPr lang="en-US" smtClean="0"/>
              <a:pPr/>
              <a:t>8/2/2013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3070EE-6028-4698-82FC-9B203622D6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A4E0FBC-C782-46B7-97D0-5C858BE1AF52}" type="datetimeFigureOut">
              <a:rPr lang="en-US" smtClean="0"/>
              <a:pPr/>
              <a:t>8/2/2013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F3E4938-022F-4F80-8A07-5131CD5266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4E0FBC-C782-46B7-97D0-5C858BE1AF52}" type="datetimeFigureOut">
              <a:rPr lang="en-US" smtClean="0"/>
              <a:pPr/>
              <a:t>8/2/2013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E4938-022F-4F80-8A07-5131CD5266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4E0FBC-C782-46B7-97D0-5C858BE1AF52}" type="datetimeFigureOut">
              <a:rPr lang="en-US" smtClean="0"/>
              <a:pPr/>
              <a:t>8/2/2013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E4938-022F-4F80-8A07-5131CD5266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4E0FBC-C782-46B7-97D0-5C858BE1AF52}" type="datetimeFigureOut">
              <a:rPr lang="en-US" smtClean="0"/>
              <a:pPr/>
              <a:t>8/2/2013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E4938-022F-4F80-8A07-5131CD5266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4E0FBC-C782-46B7-97D0-5C858BE1AF52}" type="datetimeFigureOut">
              <a:rPr lang="en-US" smtClean="0"/>
              <a:pPr/>
              <a:t>8/2/2013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E4938-022F-4F80-8A07-5131CD5266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4E0FBC-C782-46B7-97D0-5C858BE1AF52}" type="datetimeFigureOut">
              <a:rPr lang="en-US" smtClean="0"/>
              <a:pPr/>
              <a:t>8/2/2013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E4938-022F-4F80-8A07-5131CD5266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4E0FBC-C782-46B7-97D0-5C858BE1AF52}" type="datetimeFigureOut">
              <a:rPr lang="en-US" smtClean="0"/>
              <a:pPr/>
              <a:t>8/2/2013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3E4938-022F-4F80-8A07-5131CD5266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4E0FBC-C782-46B7-97D0-5C858BE1AF52}" type="datetimeFigureOut">
              <a:rPr lang="en-US" smtClean="0"/>
              <a:pPr/>
              <a:t>8/2/2013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3E4938-022F-4F80-8A07-5131CD5266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E0FBC-C782-46B7-97D0-5C858BE1AF52}" type="datetimeFigureOut">
              <a:rPr lang="en-US" smtClean="0"/>
              <a:pPr/>
              <a:t>8/2/2013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3E4938-022F-4F80-8A07-5131CD5266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4E0FBC-C782-46B7-97D0-5C858BE1AF52}" type="datetimeFigureOut">
              <a:rPr lang="en-US" smtClean="0"/>
              <a:pPr/>
              <a:t>8/2/2013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E4938-022F-4F80-8A07-5131CD5266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4E0FBC-C782-46B7-97D0-5C858BE1AF52}" type="datetimeFigureOut">
              <a:rPr lang="en-US" smtClean="0"/>
              <a:pPr/>
              <a:t>8/2/2013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F3E4938-022F-4F80-8A07-5131CD5266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4E0FBC-C782-46B7-97D0-5C858BE1AF52}" type="datetimeFigureOut">
              <a:rPr lang="en-US" smtClean="0"/>
              <a:pPr/>
              <a:t>8/2/2013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3E4938-022F-4F80-8A07-5131CD5266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http://www.isaarsci.ir/family%20folder/familysciart4pic7.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tebyan-zn.ir/tags/%d8%b1%d9%81%d8%aa%d8%a7%d8%b1.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tebyan-zn.ir/tags/%d8%b1%d9%81%d8%aa%d8%a7%d8%b1.html"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tebyan-zn.ir/tags/%d8%b1%d9%81%d8%aa%d8%a7%d8%b1.html" TargetMode="External"/><Relationship Id="rId2" Type="http://schemas.openxmlformats.org/officeDocument/2006/relationships/hyperlink" Target="http://tebyan-zn.ir/tags/%d8%b3%d9%88%d8%a7%d9%84%d8%a7%d8%aa.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fa-IR" sz="7000" dirty="0" smtClean="0">
                <a:effectLst>
                  <a:outerShdw blurRad="38100" dist="38100" dir="2700000" algn="tl">
                    <a:srgbClr val="000000">
                      <a:alpha val="43137"/>
                    </a:srgbClr>
                  </a:outerShdw>
                </a:effectLst>
                <a:latin typeface="Titr" pitchFamily="2" charset="-78"/>
                <a:cs typeface="Titr" pitchFamily="2" charset="-78"/>
              </a:rPr>
              <a:t>مهارتهای ارتباطی</a:t>
            </a:r>
            <a:endParaRPr lang="en-US" sz="7000" dirty="0">
              <a:effectLst>
                <a:outerShdw blurRad="38100" dist="38100" dir="2700000" algn="tl">
                  <a:srgbClr val="000000">
                    <a:alpha val="43137"/>
                  </a:srgbClr>
                </a:outerShdw>
              </a:effectLst>
              <a:latin typeface="Titr" pitchFamily="2" charset="-78"/>
              <a:cs typeface="Titr" pitchFamily="2" charset="-78"/>
            </a:endParaRPr>
          </a:p>
        </p:txBody>
      </p:sp>
      <p:sp>
        <p:nvSpPr>
          <p:cNvPr id="3" name="Subtitle 2"/>
          <p:cNvSpPr>
            <a:spLocks noGrp="1"/>
          </p:cNvSpPr>
          <p:nvPr>
            <p:ph type="subTitle" idx="1"/>
          </p:nvPr>
        </p:nvSpPr>
        <p:spPr/>
        <p:txBody>
          <a:bodyPr>
            <a:normAutofit/>
          </a:bodyPr>
          <a:lstStyle/>
          <a:p>
            <a:pPr algn="ctr"/>
            <a:endParaRPr lang="en-US" dirty="0" smtClean="0">
              <a:latin typeface="Titr" pitchFamily="2" charset="-78"/>
              <a:cs typeface="B Yagut" pitchFamily="2" charset="-78"/>
            </a:endParaRPr>
          </a:p>
          <a:p>
            <a:pPr algn="ctr"/>
            <a:endParaRPr lang="en-US" dirty="0" smtClean="0">
              <a:latin typeface="Titr" pitchFamily="2" charset="-78"/>
              <a:cs typeface="B Yagut" pitchFamily="2" charset="-78"/>
            </a:endParaRPr>
          </a:p>
          <a:p>
            <a:pPr algn="ctr"/>
            <a:r>
              <a:rPr lang="fa-IR" smtClean="0">
                <a:latin typeface="Titr" pitchFamily="2" charset="-78"/>
                <a:cs typeface="B Yagut" pitchFamily="2" charset="-78"/>
              </a:rPr>
              <a:t>گردآوری و تدوین : دولت آبادی</a:t>
            </a:r>
            <a:endParaRPr lang="en-US" dirty="0">
              <a:latin typeface="Titr" pitchFamily="2" charset="-78"/>
              <a:cs typeface="B Yagut"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rtl="1"/>
            <a:r>
              <a:rPr lang="fa-IR" smtClean="0"/>
              <a:t>نکاتی در خصوص ارتباط </a:t>
            </a:r>
            <a:r>
              <a:rPr lang="fa-IR" dirty="0" smtClean="0"/>
              <a:t>کلامی</a:t>
            </a:r>
            <a:endParaRPr lang="en-US" dirty="0"/>
          </a:p>
        </p:txBody>
      </p:sp>
      <p:graphicFrame>
        <p:nvGraphicFramePr>
          <p:cNvPr id="10" name="Content Placeholder 9"/>
          <p:cNvGraphicFramePr>
            <a:graphicFrameLocks noGrp="1"/>
          </p:cNvGraphicFramePr>
          <p:nvPr>
            <p:ph idx="1"/>
          </p:nvPr>
        </p:nvGraphicFramePr>
        <p:xfrm>
          <a:off x="457200" y="1935480"/>
          <a:ext cx="8229600" cy="4708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4000" dirty="0" smtClean="0">
                <a:cs typeface="B Lotus" pitchFamily="2" charset="-78"/>
              </a:rPr>
              <a:t>مهارت های چهارگانه ارتباط کلامی :</a:t>
            </a:r>
            <a:br>
              <a:rPr lang="fa-IR" sz="4000" dirty="0" smtClean="0">
                <a:cs typeface="B Lotus" pitchFamily="2" charset="-78"/>
              </a:rPr>
            </a:br>
            <a:r>
              <a:rPr lang="fa-IR" sz="4000" dirty="0" smtClean="0">
                <a:cs typeface="B Lotus" pitchFamily="2" charset="-78"/>
              </a:rPr>
              <a:t>گفتن ، شنیدن، خواندن و نوشتن </a:t>
            </a:r>
            <a:endParaRPr lang="en-US" sz="4000" dirty="0">
              <a:cs typeface="B Lotus" pitchFamily="2" charset="-78"/>
            </a:endParaRPr>
          </a:p>
        </p:txBody>
      </p:sp>
      <p:sp>
        <p:nvSpPr>
          <p:cNvPr id="3" name="Content Placeholder 2"/>
          <p:cNvSpPr>
            <a:spLocks noGrp="1"/>
          </p:cNvSpPr>
          <p:nvPr>
            <p:ph idx="1"/>
          </p:nvPr>
        </p:nvSpPr>
        <p:spPr/>
        <p:txBody>
          <a:bodyPr>
            <a:normAutofit fontScale="92500"/>
          </a:bodyPr>
          <a:lstStyle/>
          <a:p>
            <a:pPr algn="just" rtl="1"/>
            <a:r>
              <a:rPr lang="fa-IR" dirty="0" smtClean="0">
                <a:cs typeface="B Lotus" pitchFamily="2" charset="-78"/>
              </a:rPr>
              <a:t>گفتن : در بین مهارتهای ارتباطی بیشترین کاربرد را دارد و برای برقراری ارتباط مهم تلقی می شود.لذا بایستی در هنگام سخن گفتن و یا سخنرانی نکاتی را رعایت کنیم:</a:t>
            </a:r>
          </a:p>
          <a:p>
            <a:pPr algn="just" rtl="1">
              <a:buNone/>
            </a:pPr>
            <a:endParaRPr lang="fa-IR" dirty="0" smtClean="0"/>
          </a:p>
          <a:p>
            <a:pPr algn="just" rtl="1"/>
            <a:r>
              <a:rPr lang="fa-IR" dirty="0" smtClean="0">
                <a:cs typeface="B Lotus" pitchFamily="2" charset="-78"/>
              </a:rPr>
              <a:t>خوب گوش کردن ما را برای بهتر گفتن آماده می کند.</a:t>
            </a:r>
          </a:p>
          <a:p>
            <a:pPr algn="just" rtl="1">
              <a:buNone/>
            </a:pPr>
            <a:endParaRPr lang="fa-IR" dirty="0" smtClean="0">
              <a:cs typeface="B Lotus" pitchFamily="2" charset="-78"/>
            </a:endParaRPr>
          </a:p>
          <a:p>
            <a:pPr algn="just" rtl="1"/>
            <a:r>
              <a:rPr lang="fa-IR" dirty="0" smtClean="0">
                <a:cs typeface="B Lotus" pitchFamily="2" charset="-78"/>
              </a:rPr>
              <a:t>درباره آنچه اطلاعات نداریم اظهار نظر و صحبت نکنیم.</a:t>
            </a:r>
          </a:p>
          <a:p>
            <a:pPr algn="just" rtl="1">
              <a:buNone/>
            </a:pPr>
            <a:endParaRPr lang="fa-IR" dirty="0" smtClean="0">
              <a:cs typeface="B Lotus" pitchFamily="2" charset="-78"/>
            </a:endParaRPr>
          </a:p>
          <a:p>
            <a:pPr algn="just" rtl="1"/>
            <a:r>
              <a:rPr lang="fa-IR" dirty="0" smtClean="0">
                <a:cs typeface="B Lotus" pitchFamily="2" charset="-78"/>
              </a:rPr>
              <a:t>به جز آغاز ارتباط سعی کنید اگر از شما پرسش نشد درباره خودتان سخن نگویید.</a:t>
            </a:r>
          </a:p>
          <a:p>
            <a:pPr algn="just" rtl="1">
              <a:buNone/>
            </a:pPr>
            <a:endParaRPr lang="fa-IR" dirty="0" smtClean="0">
              <a:cs typeface="B Lotus" pitchFamily="2" charset="-78"/>
            </a:endParaRPr>
          </a:p>
          <a:p>
            <a:pPr algn="just" rtl="1"/>
            <a:r>
              <a:rPr lang="fa-IR" dirty="0" smtClean="0">
                <a:cs typeface="B Lotus" pitchFamily="2" charset="-78"/>
              </a:rPr>
              <a:t>هنگام گفتگو به دیگران نیز فرصت گفتن بدهید.</a:t>
            </a:r>
            <a:endParaRPr lang="en-US" dirty="0">
              <a:cs typeface="B Lot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fa-IR" sz="4000" b="1" dirty="0" smtClean="0">
                <a:cs typeface="B Lotus" pitchFamily="2" charset="-78"/>
              </a:rPr>
              <a:t>شنیدن</a:t>
            </a:r>
            <a:br>
              <a:rPr lang="fa-IR" sz="4000" b="1" dirty="0" smtClean="0">
                <a:cs typeface="B Lotus" pitchFamily="2" charset="-78"/>
              </a:rPr>
            </a:br>
            <a:r>
              <a:rPr lang="fa-IR" sz="2800" dirty="0" smtClean="0">
                <a:cs typeface="B Lotus" pitchFamily="2" charset="-78"/>
              </a:rPr>
              <a:t>” شنیدن،بهره مندی از دانایی تمامی افرادی است که با آنان زندگی می کنیم.“</a:t>
            </a:r>
            <a:endParaRPr lang="en-US" sz="2800" dirty="0">
              <a:cs typeface="B Lotus" pitchFamily="2" charset="-78"/>
            </a:endParaRPr>
          </a:p>
        </p:txBody>
      </p:sp>
      <p:graphicFrame>
        <p:nvGraphicFramePr>
          <p:cNvPr id="5" name="Content Placeholder 4"/>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fa-IR" sz="3200" b="1" dirty="0" smtClean="0">
                <a:cs typeface="B Lotus" pitchFamily="2" charset="-78"/>
              </a:rPr>
              <a:t>خواندن</a:t>
            </a:r>
            <a:r>
              <a:rPr lang="fa-IR" sz="2500" dirty="0" smtClean="0">
                <a:cs typeface="B Lotus" pitchFamily="2" charset="-78"/>
              </a:rPr>
              <a:t/>
            </a:r>
            <a:br>
              <a:rPr lang="fa-IR" sz="2500" dirty="0" smtClean="0">
                <a:cs typeface="B Lotus" pitchFamily="2" charset="-78"/>
              </a:rPr>
            </a:br>
            <a:r>
              <a:rPr lang="fa-IR" sz="2500" dirty="0" smtClean="0">
                <a:cs typeface="B Lotus" pitchFamily="2" charset="-78"/>
              </a:rPr>
              <a:t>توانایی خواندن امتیازی است که انسانها رابه دودسته باسواد و بی سواد تقسیم می کند.</a:t>
            </a:r>
            <a:endParaRPr lang="en-US" sz="2500" dirty="0">
              <a:cs typeface="B Lotus" pitchFamily="2" charset="-78"/>
            </a:endParaRPr>
          </a:p>
        </p:txBody>
      </p:sp>
      <p:graphicFrame>
        <p:nvGraphicFramePr>
          <p:cNvPr id="7" name="Content Placeholder 6"/>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fa-IR" sz="3200" dirty="0" smtClean="0">
                <a:cs typeface="B Lotus" pitchFamily="2" charset="-78"/>
              </a:rPr>
              <a:t>نوشتن</a:t>
            </a:r>
            <a:br>
              <a:rPr lang="fa-IR" sz="3200" dirty="0" smtClean="0">
                <a:cs typeface="B Lotus" pitchFamily="2" charset="-78"/>
              </a:rPr>
            </a:br>
            <a:r>
              <a:rPr lang="fa-IR" sz="2800" dirty="0" smtClean="0">
                <a:cs typeface="B Lotus" pitchFamily="2" charset="-78"/>
              </a:rPr>
              <a:t>انسانها برای بیان احساسات بیشتر از زبان و برای ابراز افکار عمدتا“ از خط یاری می طلبند</a:t>
            </a:r>
            <a:endParaRPr lang="en-US" sz="2800" dirty="0">
              <a:cs typeface="B Lotus" pitchFamily="2" charset="-78"/>
            </a:endParaRPr>
          </a:p>
        </p:txBody>
      </p:sp>
      <p:graphicFrame>
        <p:nvGraphicFramePr>
          <p:cNvPr id="5" name="Content Placeholder 4"/>
          <p:cNvGraphicFramePr>
            <a:graphicFrameLocks noGrp="1"/>
          </p:cNvGraphicFramePr>
          <p:nvPr>
            <p:ph idx="1"/>
          </p:nvPr>
        </p:nvGraphicFramePr>
        <p:xfrm>
          <a:off x="500034" y="1928802"/>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ar-SA" sz="3500" b="1" dirty="0" smtClean="0">
                <a:cs typeface="B Lotus" pitchFamily="2" charset="-78"/>
              </a:rPr>
              <a:t>کارآمدی در رابطه بین فردی نیازمند مهارت های زیر است :</a:t>
            </a:r>
            <a:r>
              <a:rPr lang="en-US" sz="3500" dirty="0" smtClean="0">
                <a:cs typeface="B Lotus" pitchFamily="2" charset="-78"/>
              </a:rPr>
              <a:t/>
            </a:r>
            <a:br>
              <a:rPr lang="en-US" sz="3500" dirty="0" smtClean="0">
                <a:cs typeface="B Lotus" pitchFamily="2" charset="-78"/>
              </a:rPr>
            </a:br>
            <a:endParaRPr lang="en-US" sz="3500" dirty="0">
              <a:cs typeface="B Lotus" pitchFamily="2" charset="-78"/>
            </a:endParaRPr>
          </a:p>
        </p:txBody>
      </p:sp>
      <p:sp>
        <p:nvSpPr>
          <p:cNvPr id="3" name="Content Placeholder 2"/>
          <p:cNvSpPr>
            <a:spLocks noGrp="1"/>
          </p:cNvSpPr>
          <p:nvPr>
            <p:ph idx="1"/>
          </p:nvPr>
        </p:nvSpPr>
        <p:spPr/>
        <p:txBody>
          <a:bodyPr>
            <a:normAutofit/>
          </a:bodyPr>
          <a:lstStyle/>
          <a:p>
            <a:pPr algn="r" rtl="1">
              <a:buNone/>
            </a:pPr>
            <a:r>
              <a:rPr lang="fa-IR" sz="3200" dirty="0" smtClean="0">
                <a:cs typeface="B Yagut" pitchFamily="2" charset="-78"/>
              </a:rPr>
              <a:t>گوش دادن </a:t>
            </a:r>
          </a:p>
          <a:p>
            <a:pPr algn="r" rtl="1"/>
            <a:r>
              <a:rPr lang="ar-SA" sz="3200" dirty="0" smtClean="0">
                <a:cs typeface="B Lotus" pitchFamily="2" charset="-78"/>
              </a:rPr>
              <a:t>گوش دادن عبارت است از «فرآیند شنیدن و انتخاب، جذب و سازماندهی، به خاطر سپردن و دادن پاسخهای مشخص به محرک های شنیداری و غیرکلامی».</a:t>
            </a:r>
            <a:endParaRPr lang="fa-IR" sz="3200" dirty="0" smtClean="0">
              <a:cs typeface="B Lotus" pitchFamily="2" charset="-78"/>
            </a:endParaRPr>
          </a:p>
          <a:p>
            <a:pPr algn="just" rtl="1"/>
            <a:r>
              <a:rPr lang="ar-SA" sz="3200" dirty="0" smtClean="0">
                <a:cs typeface="B Lotus" pitchFamily="2" charset="-78"/>
              </a:rPr>
              <a:t>در روابط بین فردی گوش دادن اهمیت زیادی دارد زیرا از طریق این مهارت  </a:t>
            </a:r>
            <a:r>
              <a:rPr lang="fa-IR" sz="3200" dirty="0" smtClean="0">
                <a:cs typeface="B Lotus" pitchFamily="2" charset="-78"/>
              </a:rPr>
              <a:t>می </a:t>
            </a:r>
            <a:r>
              <a:rPr lang="ar-SA" sz="3200" dirty="0" smtClean="0">
                <a:cs typeface="B Lotus" pitchFamily="2" charset="-78"/>
              </a:rPr>
              <a:t>توانیم ضمن احترام گذاشتن به فرد مقابل، وی را به ادامه تعامل تشویق نموده و در نتیجه اطِلاعات بیشتری کسب نماییم.</a:t>
            </a:r>
            <a:endParaRPr lang="fa-IR" sz="3200" dirty="0" smtClean="0">
              <a:cs typeface="B Lotus" pitchFamily="2" charset="-78"/>
            </a:endParaRPr>
          </a:p>
          <a:p>
            <a:pPr algn="r" rtl="1">
              <a:buNone/>
            </a:pPr>
            <a:endParaRPr lang="fa-IR" dirty="0" smtClean="0">
              <a:cs typeface="B Lotus"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500" dirty="0" smtClean="0">
                <a:cs typeface="B Lotus" pitchFamily="2" charset="-78"/>
              </a:rPr>
              <a:t>گوش دادن در تعاملات اجتماعی به دو معنا به کار می رود : ( گوش دادن فعال – گوش دادن منفعل)</a:t>
            </a:r>
            <a:endParaRPr lang="en-US" sz="3500" dirty="0">
              <a:cs typeface="B Lotus" pitchFamily="2" charset="-78"/>
            </a:endParaRPr>
          </a:p>
        </p:txBody>
      </p:sp>
      <p:sp>
        <p:nvSpPr>
          <p:cNvPr id="3" name="Content Placeholder 2"/>
          <p:cNvSpPr>
            <a:spLocks noGrp="1"/>
          </p:cNvSpPr>
          <p:nvPr>
            <p:ph idx="1"/>
          </p:nvPr>
        </p:nvSpPr>
        <p:spPr/>
        <p:txBody>
          <a:bodyPr>
            <a:normAutofit lnSpcReduction="10000"/>
          </a:bodyPr>
          <a:lstStyle/>
          <a:p>
            <a:pPr algn="r" rtl="1"/>
            <a:r>
              <a:rPr lang="fa-IR" sz="3200" dirty="0" smtClean="0">
                <a:cs typeface="B Yagut" pitchFamily="2" charset="-78"/>
              </a:rPr>
              <a:t>گوش دادن فعال</a:t>
            </a:r>
          </a:p>
          <a:p>
            <a:pPr algn="just" rtl="1">
              <a:buNone/>
            </a:pPr>
            <a:r>
              <a:rPr lang="ar-SA" dirty="0" smtClean="0">
                <a:cs typeface="B Lotus" pitchFamily="2" charset="-78"/>
              </a:rPr>
              <a:t>برای اجرای این کار باید حداکثر استفاده را از حواس خود (شنوایی، بینایی) به عمل آوریم. روی آنچه شخص مقابل احساس می کند و بر زبان می آورد متمرکز شویم و با هدف درک کردن به او گوش دهیم.</a:t>
            </a:r>
            <a:r>
              <a:rPr lang="fa-IR" dirty="0" smtClean="0">
                <a:cs typeface="B Lotus" pitchFamily="2" charset="-78"/>
              </a:rPr>
              <a:t> باید توجه نمود گوش دادن فعال ما زمانی نمایان می شود که رفتارهایی انجام دهیم که حاکی از توجه ما به طرف مقابل است.</a:t>
            </a:r>
          </a:p>
          <a:p>
            <a:pPr algn="just" rtl="1"/>
            <a:r>
              <a:rPr lang="fa-IR" sz="2800" dirty="0" smtClean="0">
                <a:cs typeface="B Yagut" pitchFamily="2" charset="-78"/>
              </a:rPr>
              <a:t>گوش دادن منفعل</a:t>
            </a:r>
          </a:p>
          <a:p>
            <a:pPr algn="just" rtl="1">
              <a:buNone/>
            </a:pPr>
            <a:r>
              <a:rPr lang="fa-IR" dirty="0" smtClean="0">
                <a:cs typeface="B Lotus" pitchFamily="2" charset="-78"/>
              </a:rPr>
              <a:t>این نحوه گوش دادن بر جنبه های پنهان رفتار شنونده اطلاق می شود. در گوش دادن منفعل بدون آن که رفتار خاصی انجام دهیم که نشانه توجه ما به دیگران است اطلاعات آنان را جذب می کنیم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fa-IR" sz="2800" dirty="0" smtClean="0">
                <a:cs typeface="B Lotus" pitchFamily="2" charset="-78"/>
              </a:rPr>
              <a:t>در روابط بین فردی مابا مهارت گوش دادن فعال که شامل پیام های کلامی و غیر کلامی است سرو کار داریم . لذا برای کسب این مهارت باید رفتارهای کلامی و غیر کلامی را بشناسیم.</a:t>
            </a:r>
            <a:endParaRPr lang="en-US" sz="2800" dirty="0">
              <a:cs typeface="B Lotus" pitchFamily="2" charset="-78"/>
            </a:endParaRPr>
          </a:p>
        </p:txBody>
      </p:sp>
      <p:sp>
        <p:nvSpPr>
          <p:cNvPr id="3" name="Content Placeholder 2"/>
          <p:cNvSpPr>
            <a:spLocks noGrp="1"/>
          </p:cNvSpPr>
          <p:nvPr>
            <p:ph idx="1"/>
          </p:nvPr>
        </p:nvSpPr>
        <p:spPr/>
        <p:txBody>
          <a:bodyPr>
            <a:normAutofit/>
          </a:bodyPr>
          <a:lstStyle/>
          <a:p>
            <a:pPr algn="r" rtl="1"/>
            <a:r>
              <a:rPr lang="fa-IR" sz="3000" dirty="0" smtClean="0">
                <a:cs typeface="B Yagut" pitchFamily="2" charset="-78"/>
              </a:rPr>
              <a:t>علایم کلامی</a:t>
            </a:r>
          </a:p>
          <a:p>
            <a:pPr algn="r" rtl="1">
              <a:buNone/>
            </a:pPr>
            <a:r>
              <a:rPr lang="ar-SA" dirty="0" smtClean="0">
                <a:cs typeface="B Yagut" pitchFamily="2" charset="-78"/>
              </a:rPr>
              <a:t>یکی از نشانه های اصلی خوب گوش دادن در تعاملات اجتماعی استفاده از علایم کلامی است. این علایم به صورت تصدیق، تحسین، انعکاس احساسات، تعبیر و تفسیر کردن و .... در گفتار ما ظاهر می شود.</a:t>
            </a:r>
            <a:endParaRPr lang="fa-IR" dirty="0" smtClean="0">
              <a:cs typeface="B Yagut" pitchFamily="2" charset="-78"/>
            </a:endParaRPr>
          </a:p>
          <a:p>
            <a:pPr algn="r" rtl="1">
              <a:buNone/>
            </a:pPr>
            <a:r>
              <a:rPr lang="fa-IR" dirty="0" smtClean="0">
                <a:cs typeface="B Yagut" pitchFamily="2" charset="-78"/>
              </a:rPr>
              <a:t>1- تایید</a:t>
            </a:r>
          </a:p>
          <a:p>
            <a:pPr algn="r" rtl="1">
              <a:buNone/>
            </a:pPr>
            <a:r>
              <a:rPr lang="fa-IR" dirty="0" smtClean="0">
                <a:cs typeface="B Yagut" pitchFamily="2" charset="-78"/>
              </a:rPr>
              <a:t>2- تحسین </a:t>
            </a:r>
          </a:p>
          <a:p>
            <a:pPr algn="r" rtl="1">
              <a:buNone/>
            </a:pPr>
            <a:r>
              <a:rPr lang="fa-IR" dirty="0" smtClean="0">
                <a:cs typeface="B Yagut" pitchFamily="2" charset="-78"/>
              </a:rPr>
              <a:t>3- انعکاس احساسات 	</a:t>
            </a:r>
          </a:p>
          <a:p>
            <a:pPr algn="r" rtl="1">
              <a:buNone/>
            </a:pPr>
            <a:r>
              <a:rPr lang="fa-IR" dirty="0" smtClean="0">
                <a:cs typeface="B Yagut" pitchFamily="2" charset="-78"/>
              </a:rPr>
              <a:t>4- تعبیر و تفسیر کردن</a:t>
            </a:r>
          </a:p>
          <a:p>
            <a:pPr algn="r" rtl="1">
              <a:buNone/>
            </a:pPr>
            <a:endParaRPr lang="en-US" sz="3000" dirty="0">
              <a:cs typeface="B Yagut"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3000" dirty="0" smtClean="0">
                <a:cs typeface="B Yagut" pitchFamily="2" charset="-78"/>
              </a:rPr>
              <a:t>علایم غیر کلامی</a:t>
            </a:r>
            <a:endParaRPr lang="en-US" sz="3000" dirty="0">
              <a:cs typeface="B Yagut" pitchFamily="2" charset="-78"/>
            </a:endParaRPr>
          </a:p>
        </p:txBody>
      </p:sp>
      <p:sp>
        <p:nvSpPr>
          <p:cNvPr id="3" name="Content Placeholder 2"/>
          <p:cNvSpPr>
            <a:spLocks noGrp="1"/>
          </p:cNvSpPr>
          <p:nvPr>
            <p:ph idx="1"/>
          </p:nvPr>
        </p:nvSpPr>
        <p:spPr/>
        <p:txBody>
          <a:bodyPr/>
          <a:lstStyle/>
          <a:p>
            <a:pPr algn="r" rtl="1">
              <a:buNone/>
            </a:pPr>
            <a:r>
              <a:rPr lang="ar-SA" dirty="0" smtClean="0">
                <a:cs typeface="B Yagut" pitchFamily="2" charset="-78"/>
              </a:rPr>
              <a:t>پاسخ های غیر کلامی نیز نقش مهمی در گوش دادن بازی می کنند. برخی از این رفتارها نشانه توجه به گوینده و برخی هم نشانه بی توجهی به اوست که باید به آنها اهمیت داد. </a:t>
            </a:r>
            <a:endParaRPr lang="fa-IR" dirty="0" smtClean="0">
              <a:cs typeface="B Yagut" pitchFamily="2" charset="-78"/>
            </a:endParaRPr>
          </a:p>
          <a:p>
            <a:pPr algn="r" rtl="1">
              <a:buNone/>
            </a:pPr>
            <a:endParaRPr lang="fa-IR" dirty="0" smtClean="0">
              <a:cs typeface="B Yagut" pitchFamily="2" charset="-78"/>
            </a:endParaRPr>
          </a:p>
          <a:p>
            <a:pPr algn="r" rtl="1"/>
            <a:r>
              <a:rPr lang="fa-IR" dirty="0" smtClean="0">
                <a:cs typeface="B Yagut" pitchFamily="2" charset="-78"/>
              </a:rPr>
              <a:t> تکان دادن سر</a:t>
            </a:r>
          </a:p>
          <a:p>
            <a:pPr algn="r" rtl="1"/>
            <a:r>
              <a:rPr lang="fa-IR" dirty="0" smtClean="0">
                <a:cs typeface="B Yagut" pitchFamily="2" charset="-78"/>
              </a:rPr>
              <a:t>حالت چهره</a:t>
            </a:r>
          </a:p>
          <a:p>
            <a:pPr algn="r" rtl="1"/>
            <a:r>
              <a:rPr lang="fa-IR" dirty="0" smtClean="0">
                <a:cs typeface="B Yagut" pitchFamily="2" charset="-78"/>
              </a:rPr>
              <a:t> وضعیت بدن</a:t>
            </a:r>
          </a:p>
          <a:p>
            <a:pPr algn="r" rtl="1"/>
            <a:r>
              <a:rPr lang="fa-IR" dirty="0" smtClean="0">
                <a:cs typeface="B Yagut" pitchFamily="2" charset="-78"/>
              </a:rPr>
              <a:t> تماس چشمی مستقیم</a:t>
            </a:r>
            <a:endParaRPr lang="en-US" dirty="0">
              <a:cs typeface="B Yagut"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latin typeface="Titr" pitchFamily="2" charset="-78"/>
                <a:cs typeface="+mn-cs"/>
              </a:rPr>
              <a:t>تجزیه و تحلیل عوامل تاثیر گذار در ارتباط</a:t>
            </a:r>
            <a:endParaRPr lang="en-US" sz="4000" dirty="0">
              <a:latin typeface="Titr" pitchFamily="2" charset="-78"/>
              <a:cs typeface="+mn-cs"/>
            </a:endParaRPr>
          </a:p>
        </p:txBody>
      </p:sp>
      <p:sp>
        <p:nvSpPr>
          <p:cNvPr id="3" name="Content Placeholder 2"/>
          <p:cNvSpPr>
            <a:spLocks noGrp="1"/>
          </p:cNvSpPr>
          <p:nvPr>
            <p:ph idx="1"/>
          </p:nvPr>
        </p:nvSpPr>
        <p:spPr/>
        <p:txBody>
          <a:bodyPr/>
          <a:lstStyle/>
          <a:p>
            <a:pPr algn="r" rtl="1">
              <a:buNone/>
            </a:pPr>
            <a:r>
              <a:rPr lang="ar-SA" dirty="0" smtClean="0">
                <a:cs typeface="B Yagut" pitchFamily="2" charset="-78"/>
              </a:rPr>
              <a:t>سه عامل مؤثر در این فرآیند را به این صورت معرفی می کند :</a:t>
            </a:r>
            <a:endParaRPr lang="fa-IR" dirty="0" smtClean="0">
              <a:cs typeface="B Yagut" pitchFamily="2" charset="-78"/>
            </a:endParaRPr>
          </a:p>
          <a:p>
            <a:pPr algn="r" rtl="1">
              <a:buNone/>
            </a:pPr>
            <a:endParaRPr lang="en-US" dirty="0" smtClean="0">
              <a:cs typeface="B Yagut" pitchFamily="2" charset="-78"/>
            </a:endParaRPr>
          </a:p>
          <a:p>
            <a:pPr lvl="0" algn="r" rtl="1">
              <a:lnSpc>
                <a:spcPct val="150000"/>
              </a:lnSpc>
            </a:pPr>
            <a:r>
              <a:rPr lang="ar-SA" dirty="0" smtClean="0">
                <a:cs typeface="B Yagut" pitchFamily="2" charset="-78"/>
              </a:rPr>
              <a:t>تاثیر کلمات ، عبارات و مطالب بیان شده : 7 درصد</a:t>
            </a:r>
            <a:endParaRPr lang="en-US" dirty="0" smtClean="0">
              <a:cs typeface="B Yagut" pitchFamily="2" charset="-78"/>
            </a:endParaRPr>
          </a:p>
          <a:p>
            <a:pPr lvl="0" algn="r" rtl="1">
              <a:lnSpc>
                <a:spcPct val="150000"/>
              </a:lnSpc>
            </a:pPr>
            <a:r>
              <a:rPr lang="ar-SA" dirty="0" smtClean="0">
                <a:cs typeface="B Yagut" pitchFamily="2" charset="-78"/>
              </a:rPr>
              <a:t>زبان بدن (حرکات بدن ، دست ها ، چشم ها و ....) : 55 درصد</a:t>
            </a:r>
            <a:endParaRPr lang="fa-IR" dirty="0" smtClean="0">
              <a:cs typeface="B Yagut" pitchFamily="2" charset="-78"/>
            </a:endParaRPr>
          </a:p>
          <a:p>
            <a:pPr algn="r" rtl="1">
              <a:lnSpc>
                <a:spcPct val="150000"/>
              </a:lnSpc>
            </a:pPr>
            <a:r>
              <a:rPr lang="ar-SA" dirty="0" smtClean="0">
                <a:cs typeface="B Yagut" pitchFamily="2" charset="-78"/>
              </a:rPr>
              <a:t>آهنگ، ظرافت و طنین صحبت کردن : 38 </a:t>
            </a:r>
            <a:endParaRPr lang="en-US" dirty="0">
              <a:cs typeface="B Yagut"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20" y="1142984"/>
            <a:ext cx="8501122" cy="544764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rtl="1"/>
            <a:r>
              <a:rPr lang="fa-IR" sz="2800" b="1" dirty="0" smtClean="0">
                <a:effectLst>
                  <a:outerShdw blurRad="38100" dist="38100" dir="2700000" algn="tl">
                    <a:srgbClr val="000000">
                      <a:alpha val="43137"/>
                    </a:srgbClr>
                  </a:outerShdw>
                </a:effectLst>
                <a:cs typeface="B Yagut" pitchFamily="2" charset="-78"/>
              </a:rPr>
              <a:t> </a:t>
            </a:r>
          </a:p>
          <a:p>
            <a:pPr algn="ctr" rtl="1">
              <a:lnSpc>
                <a:spcPct val="150000"/>
              </a:lnSpc>
            </a:pPr>
            <a:r>
              <a:rPr lang="ar-SA" sz="2800" b="1" dirty="0" smtClean="0">
                <a:solidFill>
                  <a:srgbClr val="002060"/>
                </a:solidFill>
                <a:effectLst>
                  <a:outerShdw blurRad="38100" dist="38100" dir="2700000" algn="tl">
                    <a:srgbClr val="000000">
                      <a:alpha val="43137"/>
                    </a:srgbClr>
                  </a:outerShdw>
                </a:effectLst>
                <a:cs typeface="B Yagut" pitchFamily="2" charset="-78"/>
              </a:rPr>
              <a:t>به شیخ عارفی گفتند :فلانی بر روی آب راه می رود ! </a:t>
            </a:r>
            <a:endParaRPr lang="en-US" sz="2800" b="1" dirty="0" smtClean="0">
              <a:solidFill>
                <a:srgbClr val="002060"/>
              </a:solidFill>
              <a:effectLst>
                <a:outerShdw blurRad="38100" dist="38100" dir="2700000" algn="tl">
                  <a:srgbClr val="000000">
                    <a:alpha val="43137"/>
                  </a:srgbClr>
                </a:outerShdw>
              </a:effectLst>
              <a:cs typeface="B Yagut" pitchFamily="2" charset="-78"/>
            </a:endParaRPr>
          </a:p>
          <a:p>
            <a:pPr algn="ctr" rtl="1">
              <a:lnSpc>
                <a:spcPct val="150000"/>
              </a:lnSpc>
            </a:pPr>
            <a:r>
              <a:rPr lang="ar-SA" sz="2800" b="1" dirty="0" smtClean="0">
                <a:solidFill>
                  <a:srgbClr val="002060"/>
                </a:solidFill>
                <a:effectLst>
                  <a:outerShdw blurRad="38100" dist="38100" dir="2700000" algn="tl">
                    <a:srgbClr val="000000">
                      <a:alpha val="43137"/>
                    </a:srgbClr>
                  </a:outerShdw>
                </a:effectLst>
                <a:cs typeface="B Yagut" pitchFamily="2" charset="-78"/>
              </a:rPr>
              <a:t>گفت :</a:t>
            </a:r>
            <a:r>
              <a:rPr lang="fa-IR" sz="2800" b="1" dirty="0" smtClean="0">
                <a:solidFill>
                  <a:srgbClr val="002060"/>
                </a:solidFill>
                <a:effectLst>
                  <a:outerShdw blurRad="38100" dist="38100" dir="2700000" algn="tl">
                    <a:srgbClr val="000000">
                      <a:alpha val="43137"/>
                    </a:srgbClr>
                  </a:outerShdw>
                </a:effectLst>
                <a:cs typeface="B Yagut" pitchFamily="2" charset="-78"/>
              </a:rPr>
              <a:t> </a:t>
            </a:r>
            <a:r>
              <a:rPr lang="ar-SA" sz="2800" b="1" dirty="0" smtClean="0">
                <a:solidFill>
                  <a:srgbClr val="002060"/>
                </a:solidFill>
                <a:effectLst>
                  <a:outerShdw blurRad="38100" dist="38100" dir="2700000" algn="tl">
                    <a:srgbClr val="000000">
                      <a:alpha val="43137"/>
                    </a:srgbClr>
                  </a:outerShdw>
                </a:effectLst>
                <a:cs typeface="B Yagut" pitchFamily="2" charset="-78"/>
              </a:rPr>
              <a:t>هن</a:t>
            </a:r>
            <a:r>
              <a:rPr lang="fa-IR" sz="2800" b="1" dirty="0" smtClean="0">
                <a:solidFill>
                  <a:srgbClr val="002060"/>
                </a:solidFill>
                <a:effectLst>
                  <a:outerShdw blurRad="38100" dist="38100" dir="2700000" algn="tl">
                    <a:srgbClr val="000000">
                      <a:alpha val="43137"/>
                    </a:srgbClr>
                  </a:outerShdw>
                </a:effectLst>
                <a:cs typeface="B Yagut" pitchFamily="2" charset="-78"/>
              </a:rPr>
              <a:t>ـ</a:t>
            </a:r>
            <a:r>
              <a:rPr lang="ar-SA" sz="2800" b="1" dirty="0" smtClean="0">
                <a:solidFill>
                  <a:srgbClr val="002060"/>
                </a:solidFill>
                <a:effectLst>
                  <a:outerShdw blurRad="38100" dist="38100" dir="2700000" algn="tl">
                    <a:srgbClr val="000000">
                      <a:alpha val="43137"/>
                    </a:srgbClr>
                  </a:outerShdw>
                </a:effectLst>
                <a:cs typeface="B Yagut" pitchFamily="2" charset="-78"/>
              </a:rPr>
              <a:t>ر ن</a:t>
            </a:r>
            <a:r>
              <a:rPr lang="fa-IR" sz="2800" b="1" dirty="0" smtClean="0">
                <a:solidFill>
                  <a:srgbClr val="002060"/>
                </a:solidFill>
                <a:effectLst>
                  <a:outerShdw blurRad="38100" dist="38100" dir="2700000" algn="tl">
                    <a:srgbClr val="000000">
                      <a:alpha val="43137"/>
                    </a:srgbClr>
                  </a:outerShdw>
                </a:effectLst>
                <a:cs typeface="B Yagut" pitchFamily="2" charset="-78"/>
              </a:rPr>
              <a:t>م</a:t>
            </a:r>
            <a:r>
              <a:rPr lang="ar-SA" sz="2800" b="1" dirty="0" smtClean="0">
                <a:solidFill>
                  <a:srgbClr val="002060"/>
                </a:solidFill>
                <a:effectLst>
                  <a:outerShdw blurRad="38100" dist="38100" dir="2700000" algn="tl">
                    <a:srgbClr val="000000">
                      <a:alpha val="43137"/>
                    </a:srgbClr>
                  </a:outerShdw>
                </a:effectLst>
                <a:cs typeface="B Yagut" pitchFamily="2" charset="-78"/>
              </a:rPr>
              <a:t>ی کند ماهی هم در آب شنا می کند.</a:t>
            </a:r>
            <a:r>
              <a:rPr lang="fa-IR" sz="2800" b="1" dirty="0" smtClean="0">
                <a:solidFill>
                  <a:srgbClr val="002060"/>
                </a:solidFill>
                <a:effectLst>
                  <a:outerShdw blurRad="38100" dist="38100" dir="2700000" algn="tl">
                    <a:srgbClr val="000000">
                      <a:alpha val="43137"/>
                    </a:srgbClr>
                  </a:outerShdw>
                </a:effectLst>
                <a:cs typeface="B Yagut" pitchFamily="2" charset="-78"/>
              </a:rPr>
              <a:t> </a:t>
            </a:r>
            <a:endParaRPr lang="en-US" sz="2800" b="1" dirty="0" smtClean="0">
              <a:solidFill>
                <a:srgbClr val="002060"/>
              </a:solidFill>
              <a:effectLst>
                <a:outerShdw blurRad="38100" dist="38100" dir="2700000" algn="tl">
                  <a:srgbClr val="000000">
                    <a:alpha val="43137"/>
                  </a:srgbClr>
                </a:outerShdw>
              </a:effectLst>
              <a:cs typeface="B Yagut" pitchFamily="2" charset="-78"/>
            </a:endParaRPr>
          </a:p>
          <a:p>
            <a:pPr algn="ctr" rtl="1">
              <a:lnSpc>
                <a:spcPct val="150000"/>
              </a:lnSpc>
            </a:pPr>
            <a:r>
              <a:rPr lang="ar-SA" sz="2800" b="1" dirty="0" smtClean="0">
                <a:solidFill>
                  <a:srgbClr val="002060"/>
                </a:solidFill>
                <a:effectLst>
                  <a:outerShdw blurRad="38100" dist="38100" dir="2700000" algn="tl">
                    <a:srgbClr val="000000">
                      <a:alpha val="43137"/>
                    </a:srgbClr>
                  </a:outerShdw>
                </a:effectLst>
                <a:cs typeface="B Yagut" pitchFamily="2" charset="-78"/>
              </a:rPr>
              <a:t>گفتند فلانی در هوا پرواز می کند </a:t>
            </a:r>
            <a:endParaRPr lang="en-US" sz="2800" b="1" dirty="0" smtClean="0">
              <a:solidFill>
                <a:srgbClr val="002060"/>
              </a:solidFill>
              <a:effectLst>
                <a:outerShdw blurRad="38100" dist="38100" dir="2700000" algn="tl">
                  <a:srgbClr val="000000">
                    <a:alpha val="43137"/>
                  </a:srgbClr>
                </a:outerShdw>
              </a:effectLst>
              <a:cs typeface="B Yagut" pitchFamily="2" charset="-78"/>
            </a:endParaRPr>
          </a:p>
          <a:p>
            <a:pPr algn="ctr" rtl="1">
              <a:lnSpc>
                <a:spcPct val="150000"/>
              </a:lnSpc>
            </a:pPr>
            <a:r>
              <a:rPr lang="ar-SA" sz="2800" b="1" dirty="0" smtClean="0">
                <a:solidFill>
                  <a:srgbClr val="002060"/>
                </a:solidFill>
                <a:effectLst>
                  <a:outerShdw blurRad="38100" dist="38100" dir="2700000" algn="tl">
                    <a:srgbClr val="000000">
                      <a:alpha val="43137"/>
                    </a:srgbClr>
                  </a:outerShdw>
                </a:effectLst>
                <a:cs typeface="B Yagut" pitchFamily="2" charset="-78"/>
              </a:rPr>
              <a:t>گفت : هنر ن</a:t>
            </a:r>
            <a:r>
              <a:rPr lang="fa-IR" sz="2800" b="1" dirty="0" smtClean="0">
                <a:solidFill>
                  <a:srgbClr val="002060"/>
                </a:solidFill>
                <a:effectLst>
                  <a:outerShdw blurRad="38100" dist="38100" dir="2700000" algn="tl">
                    <a:srgbClr val="000000">
                      <a:alpha val="43137"/>
                    </a:srgbClr>
                  </a:outerShdw>
                </a:effectLst>
                <a:cs typeface="B Yagut" pitchFamily="2" charset="-78"/>
              </a:rPr>
              <a:t>م</a:t>
            </a:r>
            <a:r>
              <a:rPr lang="ar-SA" sz="2800" b="1" dirty="0" smtClean="0">
                <a:solidFill>
                  <a:srgbClr val="002060"/>
                </a:solidFill>
                <a:effectLst>
                  <a:outerShdw blurRad="38100" dist="38100" dir="2700000" algn="tl">
                    <a:srgbClr val="000000">
                      <a:alpha val="43137"/>
                    </a:srgbClr>
                  </a:outerShdw>
                </a:effectLst>
                <a:cs typeface="B Yagut" pitchFamily="2" charset="-78"/>
              </a:rPr>
              <a:t>ی کند چون پرنده هم در هوا پر واز می کند .</a:t>
            </a:r>
            <a:endParaRPr lang="en-US" sz="2800" b="1" dirty="0" smtClean="0">
              <a:solidFill>
                <a:srgbClr val="002060"/>
              </a:solidFill>
              <a:effectLst>
                <a:outerShdw blurRad="38100" dist="38100" dir="2700000" algn="tl">
                  <a:srgbClr val="000000">
                    <a:alpha val="43137"/>
                  </a:srgbClr>
                </a:outerShdw>
              </a:effectLst>
              <a:cs typeface="B Yagut" pitchFamily="2" charset="-78"/>
            </a:endParaRPr>
          </a:p>
          <a:p>
            <a:pPr algn="ctr" rtl="1">
              <a:lnSpc>
                <a:spcPct val="150000"/>
              </a:lnSpc>
            </a:pPr>
            <a:r>
              <a:rPr lang="ar-SA" sz="2800" b="1" dirty="0" smtClean="0">
                <a:solidFill>
                  <a:srgbClr val="002060"/>
                </a:solidFill>
                <a:effectLst>
                  <a:outerShdw blurRad="38100" dist="38100" dir="2700000" algn="tl">
                    <a:srgbClr val="000000">
                      <a:alpha val="43137"/>
                    </a:srgbClr>
                  </a:outerShdw>
                </a:effectLst>
                <a:cs typeface="B Yagut" pitchFamily="2" charset="-78"/>
              </a:rPr>
              <a:t>پس گفتند هنر در چیست گفت:</a:t>
            </a:r>
            <a:endParaRPr lang="fa-IR" sz="2800" b="1" dirty="0" smtClean="0">
              <a:solidFill>
                <a:srgbClr val="002060"/>
              </a:solidFill>
              <a:effectLst>
                <a:outerShdw blurRad="38100" dist="38100" dir="2700000" algn="tl">
                  <a:srgbClr val="000000">
                    <a:alpha val="43137"/>
                  </a:srgbClr>
                </a:outerShdw>
              </a:effectLst>
              <a:cs typeface="B Yagut" pitchFamily="2" charset="-78"/>
            </a:endParaRPr>
          </a:p>
          <a:p>
            <a:pPr algn="ctr" rtl="1"/>
            <a:endParaRPr lang="en-US" sz="2800" dirty="0" smtClean="0">
              <a:solidFill>
                <a:srgbClr val="002060"/>
              </a:solidFill>
              <a:effectLst>
                <a:outerShdw blurRad="38100" dist="38100" dir="2700000" algn="tl">
                  <a:srgbClr val="000000">
                    <a:alpha val="43137"/>
                  </a:srgbClr>
                </a:outerShdw>
              </a:effectLst>
              <a:cs typeface="B Yagut" pitchFamily="2" charset="-78"/>
            </a:endParaRPr>
          </a:p>
          <a:p>
            <a:pPr algn="ctr" rtl="1"/>
            <a:r>
              <a:rPr lang="ar-SA" sz="2800" b="1" dirty="0" smtClean="0">
                <a:solidFill>
                  <a:srgbClr val="002060"/>
                </a:solidFill>
                <a:effectLst>
                  <a:outerShdw blurRad="38100" dist="38100" dir="2700000" algn="tl">
                    <a:srgbClr val="000000">
                      <a:alpha val="43137"/>
                    </a:srgbClr>
                  </a:outerShdw>
                </a:effectLst>
                <a:cs typeface="B Yagut" pitchFamily="2" charset="-78"/>
              </a:rPr>
              <a:t>(( در میان مردم و با مردم زیستن ))</a:t>
            </a:r>
            <a:endParaRPr lang="fa-IR" b="1" dirty="0" smtClean="0">
              <a:solidFill>
                <a:srgbClr val="002060"/>
              </a:solidFill>
            </a:endParaRPr>
          </a:p>
          <a:p>
            <a:pPr algn="ctr" rtl="1"/>
            <a:endParaRPr lang="fa-IR" b="1" dirty="0" smtClean="0">
              <a:solidFill>
                <a:srgbClr val="002060"/>
              </a:solidFill>
            </a:endParaRPr>
          </a:p>
          <a:p>
            <a:pPr algn="ctr" rtl="1"/>
            <a:endParaRPr lang="en-US" dirty="0" smtClean="0">
              <a:solidFill>
                <a:srgbClr val="002060"/>
              </a:solidFill>
            </a:endParaRPr>
          </a:p>
          <a:p>
            <a:pPr algn="ctr"/>
            <a:endParaRPr lang="en-US"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500" b="1" dirty="0" smtClean="0">
                <a:latin typeface="Titr" pitchFamily="2" charset="-78"/>
                <a:cs typeface="Titr" pitchFamily="2" charset="-78"/>
              </a:rPr>
              <a:t>هفت گام اساسی برای یادگیری مهارتهای ارتباطی</a:t>
            </a:r>
            <a:r>
              <a:rPr lang="en-US" sz="3900" dirty="0" smtClean="0">
                <a:latin typeface="Titr" pitchFamily="2" charset="-78"/>
                <a:cs typeface="Titr" pitchFamily="2" charset="-78"/>
              </a:rPr>
              <a:t/>
            </a:r>
            <a:br>
              <a:rPr lang="en-US" sz="3900" dirty="0" smtClean="0">
                <a:latin typeface="Titr" pitchFamily="2" charset="-78"/>
                <a:cs typeface="Titr" pitchFamily="2" charset="-78"/>
              </a:rPr>
            </a:br>
            <a:endParaRPr lang="en-US" sz="3900" dirty="0">
              <a:latin typeface="Titr" pitchFamily="2" charset="-78"/>
              <a:cs typeface="Titr" pitchFamily="2" charset="-78"/>
            </a:endParaRPr>
          </a:p>
        </p:txBody>
      </p:sp>
      <p:sp>
        <p:nvSpPr>
          <p:cNvPr id="3" name="Content Placeholder 2"/>
          <p:cNvSpPr>
            <a:spLocks noGrp="1"/>
          </p:cNvSpPr>
          <p:nvPr>
            <p:ph idx="1"/>
          </p:nvPr>
        </p:nvSpPr>
        <p:spPr/>
        <p:txBody>
          <a:bodyPr/>
          <a:lstStyle/>
          <a:p>
            <a:pPr algn="r" rtl="1"/>
            <a:r>
              <a:rPr lang="fa-IR" b="1" dirty="0" smtClean="0">
                <a:cs typeface="B Yagut" pitchFamily="2" charset="-78"/>
              </a:rPr>
              <a:t>گام اول : گوش دادن </a:t>
            </a:r>
          </a:p>
          <a:p>
            <a:pPr algn="r" rtl="1">
              <a:buNone/>
            </a:pPr>
            <a:r>
              <a:rPr lang="ar-SA" dirty="0" smtClean="0">
                <a:cs typeface="B Yagut" pitchFamily="2" charset="-78"/>
              </a:rPr>
              <a:t>گوش دادن فقط شنیدن کلامی که طرف مقابل به زبان می آورد نیست ، بلکه شامل برخی موارد به شرح زیر است:</a:t>
            </a:r>
            <a:endParaRPr lang="en-US" dirty="0" smtClean="0">
              <a:cs typeface="B Yagut" pitchFamily="2" charset="-78"/>
            </a:endParaRPr>
          </a:p>
          <a:p>
            <a:pPr lvl="0" algn="just" rtl="1">
              <a:buNone/>
            </a:pPr>
            <a:r>
              <a:rPr lang="fa-IR" dirty="0" smtClean="0">
                <a:cs typeface="B Yagut" pitchFamily="2" charset="-78"/>
              </a:rPr>
              <a:t>1- </a:t>
            </a:r>
            <a:r>
              <a:rPr lang="ar-SA" dirty="0" smtClean="0">
                <a:cs typeface="B Yagut" pitchFamily="2" charset="-78"/>
              </a:rPr>
              <a:t>اینکه گوینده کیست ؟</a:t>
            </a:r>
            <a:endParaRPr lang="en-US" dirty="0" smtClean="0">
              <a:cs typeface="B Yagut" pitchFamily="2" charset="-78"/>
            </a:endParaRPr>
          </a:p>
          <a:p>
            <a:pPr lvl="0" algn="just" rtl="1">
              <a:buNone/>
            </a:pPr>
            <a:r>
              <a:rPr lang="fa-IR" dirty="0" smtClean="0">
                <a:cs typeface="B Yagut" pitchFamily="2" charset="-78"/>
              </a:rPr>
              <a:t>2- </a:t>
            </a:r>
            <a:r>
              <a:rPr lang="ar-SA" dirty="0" smtClean="0">
                <a:cs typeface="B Yagut" pitchFamily="2" charset="-78"/>
              </a:rPr>
              <a:t>دیدگاه او نسبت به مسئله مطرح شده چ</a:t>
            </a:r>
            <a:r>
              <a:rPr lang="fa-IR" dirty="0" smtClean="0">
                <a:cs typeface="B Yagut" pitchFamily="2" charset="-78"/>
              </a:rPr>
              <a:t>ی</a:t>
            </a:r>
            <a:r>
              <a:rPr lang="ar-SA" dirty="0" smtClean="0">
                <a:cs typeface="B Yagut" pitchFamily="2" charset="-78"/>
              </a:rPr>
              <a:t>ست؟</a:t>
            </a:r>
            <a:endParaRPr lang="en-US" dirty="0" smtClean="0">
              <a:cs typeface="B Yagut" pitchFamily="2" charset="-78"/>
            </a:endParaRPr>
          </a:p>
          <a:p>
            <a:pPr lvl="0" algn="just" rtl="1">
              <a:buNone/>
            </a:pPr>
            <a:r>
              <a:rPr lang="fa-IR" dirty="0" smtClean="0">
                <a:cs typeface="B Yagut" pitchFamily="2" charset="-78"/>
              </a:rPr>
              <a:t>3- </a:t>
            </a:r>
            <a:r>
              <a:rPr lang="ar-SA" dirty="0" smtClean="0">
                <a:cs typeface="B Yagut" pitchFamily="2" charset="-78"/>
              </a:rPr>
              <a:t>چه مسائلی او را نگران می کند، احساساتش چگونه است و چه انتظاری از ما دارد؟</a:t>
            </a:r>
            <a:endParaRPr lang="en-US" dirty="0" smtClean="0">
              <a:cs typeface="B Yagut"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sz="half" idx="2"/>
          </p:nvPr>
        </p:nvSpPr>
        <p:spPr>
          <a:xfrm>
            <a:off x="4572000" y="1928802"/>
            <a:ext cx="4038600" cy="4434840"/>
          </a:xfrm>
        </p:spPr>
        <p:txBody>
          <a:bodyPr>
            <a:normAutofit/>
          </a:bodyPr>
          <a:lstStyle/>
          <a:p>
            <a:pPr algn="just" rtl="1">
              <a:buNone/>
            </a:pPr>
            <a:r>
              <a:rPr lang="fa-IR" sz="3000" dirty="0" smtClean="0">
                <a:latin typeface="Titr" pitchFamily="2" charset="-78"/>
                <a:cs typeface="Titr" pitchFamily="2" charset="-78"/>
              </a:rPr>
              <a:t>ب</a:t>
            </a:r>
            <a:r>
              <a:rPr lang="ar-SA" sz="3000" dirty="0" smtClean="0">
                <a:latin typeface="Titr" pitchFamily="2" charset="-78"/>
                <a:cs typeface="Titr" pitchFamily="2" charset="-78"/>
              </a:rPr>
              <a:t>ه خاطر داشته باشید تا</a:t>
            </a:r>
            <a:r>
              <a:rPr lang="fa-IR" sz="3000" dirty="0" smtClean="0">
                <a:latin typeface="Titr" pitchFamily="2" charset="-78"/>
                <a:cs typeface="Titr" pitchFamily="2" charset="-78"/>
              </a:rPr>
              <a:t> </a:t>
            </a:r>
            <a:r>
              <a:rPr lang="ar-SA" sz="3000" dirty="0" smtClean="0">
                <a:latin typeface="Titr" pitchFamily="2" charset="-78"/>
                <a:cs typeface="Titr" pitchFamily="2" charset="-78"/>
              </a:rPr>
              <a:t>زمانی</a:t>
            </a:r>
            <a:r>
              <a:rPr lang="fa-IR" sz="3000" dirty="0" smtClean="0">
                <a:latin typeface="Titr" pitchFamily="2" charset="-78"/>
                <a:cs typeface="Titr" pitchFamily="2" charset="-78"/>
              </a:rPr>
              <a:t> </a:t>
            </a:r>
            <a:r>
              <a:rPr lang="ar-SA" sz="3000" dirty="0" smtClean="0">
                <a:latin typeface="Titr" pitchFamily="2" charset="-78"/>
                <a:cs typeface="Titr" pitchFamily="2" charset="-78"/>
              </a:rPr>
              <a:t>که شما به جای تمرکز و دقت در سخنان دیگران به افکار درونی خود گوش می دهید ، قادر نخواهید بود شنونده خوبی باشید. </a:t>
            </a:r>
            <a:endParaRPr lang="fa-IR" sz="3000" dirty="0" smtClean="0">
              <a:latin typeface="Titr" pitchFamily="2" charset="-78"/>
              <a:cs typeface="Titr" pitchFamily="2" charset="-78"/>
            </a:endParaRPr>
          </a:p>
          <a:p>
            <a:pPr algn="just" rtl="1">
              <a:buNone/>
            </a:pPr>
            <a:r>
              <a:rPr lang="en-US" sz="2400" dirty="0" smtClean="0">
                <a:latin typeface="Titr" pitchFamily="2" charset="-78"/>
                <a:cs typeface="Titr" pitchFamily="2" charset="-78"/>
              </a:rPr>
              <a:t/>
            </a:r>
            <a:br>
              <a:rPr lang="en-US" sz="2400" dirty="0" smtClean="0">
                <a:latin typeface="Titr" pitchFamily="2" charset="-78"/>
                <a:cs typeface="Titr" pitchFamily="2" charset="-78"/>
              </a:rPr>
            </a:br>
            <a:endParaRPr lang="en-US" dirty="0" smtClean="0"/>
          </a:p>
          <a:p>
            <a:pPr algn="r" rtl="1"/>
            <a:endParaRPr lang="en-US" dirty="0"/>
          </a:p>
        </p:txBody>
      </p:sp>
      <p:pic>
        <p:nvPicPr>
          <p:cNvPr id="5" name="Content Placeholder 3" descr="sbPuzzled.jpg"/>
          <p:cNvPicPr>
            <a:picLocks noGrp="1" noChangeAspect="1"/>
          </p:cNvPicPr>
          <p:nvPr>
            <p:ph sz="half" idx="1"/>
          </p:nvPr>
        </p:nvPicPr>
        <p:blipFill>
          <a:blip r:embed="rId2"/>
          <a:stretch>
            <a:fillRect/>
          </a:stretch>
        </p:blipFill>
        <p:spPr>
          <a:xfrm>
            <a:off x="457200" y="1928802"/>
            <a:ext cx="4114800" cy="442915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agut" pitchFamily="2" charset="-78"/>
              </a:rPr>
              <a:t>گام دوم : صریح و صادق بودن</a:t>
            </a:r>
            <a:endParaRPr lang="en-US" dirty="0">
              <a:cs typeface="B Yagut" pitchFamily="2" charset="-78"/>
            </a:endParaRPr>
          </a:p>
        </p:txBody>
      </p:sp>
      <p:sp>
        <p:nvSpPr>
          <p:cNvPr id="3" name="Content Placeholder 2"/>
          <p:cNvSpPr>
            <a:spLocks noGrp="1"/>
          </p:cNvSpPr>
          <p:nvPr>
            <p:ph idx="1"/>
          </p:nvPr>
        </p:nvSpPr>
        <p:spPr/>
        <p:txBody>
          <a:bodyPr>
            <a:normAutofit/>
          </a:bodyPr>
          <a:lstStyle/>
          <a:p>
            <a:pPr algn="r" rtl="1">
              <a:buNone/>
            </a:pPr>
            <a:endParaRPr lang="en-US" sz="3000" dirty="0" smtClean="0">
              <a:latin typeface="Titr" pitchFamily="2" charset="-78"/>
              <a:cs typeface="Titr" pitchFamily="2" charset="-78"/>
            </a:endParaRPr>
          </a:p>
          <a:p>
            <a:pPr algn="r" rtl="1"/>
            <a:r>
              <a:rPr lang="ar-SA" dirty="0" smtClean="0">
                <a:latin typeface="Titr" pitchFamily="2" charset="-78"/>
                <a:cs typeface="Titr" pitchFamily="2" charset="-78"/>
              </a:rPr>
              <a:t>صراحت و صادق بودن فرایندی است که در ارتباطات انسانی به شکل نامحسوس اما بسیار موثر نقش بازی می کند.</a:t>
            </a:r>
            <a:endParaRPr lang="fa-IR" dirty="0" smtClean="0">
              <a:latin typeface="Titr" pitchFamily="2" charset="-78"/>
              <a:cs typeface="Titr" pitchFamily="2" charset="-78"/>
            </a:endParaRPr>
          </a:p>
          <a:p>
            <a:pPr algn="r" rtl="1"/>
            <a:endParaRPr lang="fa-IR" dirty="0" smtClean="0">
              <a:latin typeface="Titr" pitchFamily="2" charset="-78"/>
              <a:cs typeface="Titr" pitchFamily="2" charset="-78"/>
            </a:endParaRPr>
          </a:p>
          <a:p>
            <a:pPr algn="r" rtl="1"/>
            <a:r>
              <a:rPr lang="ar-SA" dirty="0" smtClean="0">
                <a:latin typeface="Titr" pitchFamily="2" charset="-78"/>
                <a:cs typeface="Titr" pitchFamily="2" charset="-78"/>
              </a:rPr>
              <a:t>اگر ارتباطی فاقد صراحت و صداقت باشد بدون شک یا قطع خواهد شد و یا به شکل مخدوش ، مبهم و ناسالم ادامه می یابد</a:t>
            </a:r>
            <a:r>
              <a:rPr lang="fa-IR" dirty="0" smtClean="0">
                <a:latin typeface="Titr" pitchFamily="2" charset="-78"/>
                <a:cs typeface="Titr" pitchFamily="2" charset="-78"/>
              </a:rPr>
              <a:t>.</a:t>
            </a:r>
          </a:p>
          <a:p>
            <a:pPr algn="r" rtl="1">
              <a:buNone/>
            </a:pPr>
            <a:endParaRPr lang="fa-IR" dirty="0" smtClean="0">
              <a:latin typeface="Titr" pitchFamily="2" charset="-78"/>
              <a:cs typeface="Titr" pitchFamily="2" charset="-78"/>
            </a:endParaRPr>
          </a:p>
          <a:p>
            <a:pPr algn="r" rtl="1"/>
            <a:r>
              <a:rPr lang="ar-SA" dirty="0" smtClean="0">
                <a:latin typeface="Titr" pitchFamily="2" charset="-78"/>
                <a:cs typeface="Titr" pitchFamily="2" charset="-78"/>
              </a:rPr>
              <a:t>اگر نتوانیم یا نخواهیم منظور خود را با صراحت بیان نماییم طر ف مقابل به اشتباه می افتد و به حدس و گمان متوسل می شود و از واقعیت دور میگردد.</a:t>
            </a:r>
            <a:endParaRPr lang="en-US" dirty="0">
              <a:latin typeface="Titr" pitchFamily="2" charset="-78"/>
              <a:cs typeface="Titr"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normAutofit/>
          </a:bodyPr>
          <a:lstStyle/>
          <a:p>
            <a:pPr algn="just" rtl="1">
              <a:lnSpc>
                <a:spcPct val="150000"/>
              </a:lnSpc>
            </a:pPr>
            <a:r>
              <a:rPr lang="ar-SA" sz="3200" dirty="0" smtClean="0">
                <a:latin typeface="Titr" pitchFamily="2" charset="-78"/>
                <a:cs typeface="Titr" pitchFamily="2" charset="-78"/>
              </a:rPr>
              <a:t>به خاطر داشته باشیم ابهام و عدم صداقت در ارتباطات انسانی سر منشاء بسیاری از مسائل و مشکلات در ارتباطات فردی است .</a:t>
            </a:r>
            <a:endParaRPr lang="en-US" sz="3200" dirty="0" smtClean="0">
              <a:latin typeface="Titr" pitchFamily="2" charset="-78"/>
              <a:cs typeface="Titr" pitchFamily="2" charset="-78"/>
            </a:endParaRPr>
          </a:p>
          <a:p>
            <a:pPr algn="just" rtl="1"/>
            <a:endParaRPr lang="en-US" dirty="0"/>
          </a:p>
        </p:txBody>
      </p:sp>
      <p:pic>
        <p:nvPicPr>
          <p:cNvPr id="5" name="Content Placeholder 3" descr="sbPuzzled.jpg"/>
          <p:cNvPicPr>
            <a:picLocks noGrp="1" noChangeAspect="1"/>
          </p:cNvPicPr>
          <p:nvPr>
            <p:ph sz="half" idx="1"/>
          </p:nvPr>
        </p:nvPicPr>
        <p:blipFill>
          <a:blip r:embed="rId2"/>
          <a:stretch>
            <a:fillRect/>
          </a:stretch>
        </p:blipFill>
        <p:spPr>
          <a:xfrm>
            <a:off x="457200" y="1928802"/>
            <a:ext cx="4038600" cy="450059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agut" pitchFamily="2" charset="-78"/>
              </a:rPr>
              <a:t>گام سوم : همدلی وهمدردی</a:t>
            </a:r>
            <a:endParaRPr lang="en-US" dirty="0"/>
          </a:p>
        </p:txBody>
      </p:sp>
      <p:sp>
        <p:nvSpPr>
          <p:cNvPr id="3" name="Content Placeholder 2"/>
          <p:cNvSpPr>
            <a:spLocks noGrp="1"/>
          </p:cNvSpPr>
          <p:nvPr>
            <p:ph idx="1"/>
          </p:nvPr>
        </p:nvSpPr>
        <p:spPr/>
        <p:txBody>
          <a:bodyPr/>
          <a:lstStyle/>
          <a:p>
            <a:pPr algn="r" rtl="1">
              <a:lnSpc>
                <a:spcPct val="150000"/>
              </a:lnSpc>
            </a:pPr>
            <a:r>
              <a:rPr lang="ar-SA" dirty="0" smtClean="0">
                <a:cs typeface="B Yagut" pitchFamily="2" charset="-78"/>
              </a:rPr>
              <a:t>همدردی تلاشی است برای درک و فهم دنیای ذهنی طرف مقابل .</a:t>
            </a:r>
            <a:endParaRPr lang="en-US" dirty="0" smtClean="0">
              <a:cs typeface="B Yagut" pitchFamily="2" charset="-78"/>
            </a:endParaRPr>
          </a:p>
          <a:p>
            <a:pPr algn="r" rtl="1">
              <a:lnSpc>
                <a:spcPct val="150000"/>
              </a:lnSpc>
            </a:pPr>
            <a:r>
              <a:rPr lang="ar-SA" dirty="0" smtClean="0">
                <a:cs typeface="B Yagut" pitchFamily="2" charset="-78"/>
              </a:rPr>
              <a:t>برای همدلی باید بتوانیم خود را جای دیگران بگذاریم و از دریچه چشم آنها نگاه و احساس کنیم .</a:t>
            </a:r>
            <a:endParaRPr lang="en-US" dirty="0" smtClean="0">
              <a:cs typeface="B Yagut" pitchFamily="2" charset="-78"/>
            </a:endParaRPr>
          </a:p>
          <a:p>
            <a:pPr algn="r" rtl="1">
              <a:lnSpc>
                <a:spcPct val="150000"/>
              </a:lnSpc>
            </a:pPr>
            <a:r>
              <a:rPr lang="ar-SA" dirty="0" smtClean="0">
                <a:cs typeface="B Yagut" pitchFamily="2" charset="-78"/>
              </a:rPr>
              <a:t>در همدلی شما می توانید سخن طرف مقابل را تکرار کنید تا بداندکه شما منظور او را دریافته اید</a:t>
            </a:r>
            <a:r>
              <a:rPr lang="en-US" dirty="0" smtClean="0">
                <a:cs typeface="B Yagut" pitchFamily="2" charset="-78"/>
              </a:rPr>
              <a:t>.</a:t>
            </a:r>
            <a:endParaRPr lang="en-US" dirty="0">
              <a:cs typeface="B Yagut"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latin typeface="Titr" pitchFamily="2" charset="-78"/>
                <a:cs typeface="Titr" pitchFamily="2" charset="-78"/>
              </a:rPr>
              <a:t>تفاوت همدردی و همدلی</a:t>
            </a:r>
            <a:endParaRPr lang="en-US" dirty="0">
              <a:latin typeface="Titr" pitchFamily="2" charset="-78"/>
              <a:cs typeface="Titr" pitchFamily="2" charset="-78"/>
            </a:endParaRPr>
          </a:p>
        </p:txBody>
      </p:sp>
      <p:sp>
        <p:nvSpPr>
          <p:cNvPr id="3" name="Content Placeholder 2"/>
          <p:cNvSpPr>
            <a:spLocks noGrp="1"/>
          </p:cNvSpPr>
          <p:nvPr>
            <p:ph sz="half" idx="1"/>
          </p:nvPr>
        </p:nvSpPr>
        <p:spPr/>
        <p:txBody>
          <a:bodyPr/>
          <a:lstStyle/>
          <a:p>
            <a:pPr algn="just" rtl="1"/>
            <a:r>
              <a:rPr lang="ar-SA" dirty="0" smtClean="0">
                <a:cs typeface="B Yagut" pitchFamily="2" charset="-78"/>
              </a:rPr>
              <a:t>در همدلی ، شما الزاما" در صدد تایید و موافقت با طرف مقابل خود نمی باشید.</a:t>
            </a:r>
            <a:endParaRPr lang="en-US" dirty="0" smtClean="0">
              <a:cs typeface="B Yagut" pitchFamily="2" charset="-78"/>
            </a:endParaRPr>
          </a:p>
          <a:p>
            <a:pPr algn="just" rtl="1"/>
            <a:r>
              <a:rPr lang="ar-SA" dirty="0" smtClean="0">
                <a:cs typeface="B Yagut" pitchFamily="2" charset="-78"/>
              </a:rPr>
              <a:t>در همدلی نقش منطق قوی تر از احساس است و شنونده با همدلی به خوبی به حرفهای گوینده گوش می دهد تا بتواند برای حل مسئله به او کمک کند</a:t>
            </a:r>
            <a:r>
              <a:rPr lang="en-US" dirty="0" smtClean="0">
                <a:cs typeface="B Yagut" pitchFamily="2" charset="-78"/>
              </a:rPr>
              <a:t>.</a:t>
            </a:r>
          </a:p>
          <a:p>
            <a:pPr algn="just" rtl="1"/>
            <a:endParaRPr lang="en-US" dirty="0">
              <a:cs typeface="B Yagut" pitchFamily="2" charset="-78"/>
            </a:endParaRPr>
          </a:p>
        </p:txBody>
      </p:sp>
      <p:sp>
        <p:nvSpPr>
          <p:cNvPr id="4" name="Content Placeholder 3"/>
          <p:cNvSpPr>
            <a:spLocks noGrp="1"/>
          </p:cNvSpPr>
          <p:nvPr>
            <p:ph sz="half" idx="2"/>
          </p:nvPr>
        </p:nvSpPr>
        <p:spPr/>
        <p:txBody>
          <a:bodyPr/>
          <a:lstStyle/>
          <a:p>
            <a:pPr algn="just" rtl="1"/>
            <a:r>
              <a:rPr lang="ar-SA" dirty="0" smtClean="0">
                <a:cs typeface="B Yagut" pitchFamily="2" charset="-78"/>
              </a:rPr>
              <a:t>در همدردی شنونده سعی می کند با احساسات و عواطف گوینده همنوایی داشته باشد </a:t>
            </a:r>
            <a:r>
              <a:rPr lang="fa-IR" dirty="0" smtClean="0">
                <a:cs typeface="B Yagut" pitchFamily="2" charset="-78"/>
              </a:rPr>
              <a:t>،</a:t>
            </a:r>
            <a:r>
              <a:rPr lang="ar-SA" dirty="0" smtClean="0">
                <a:cs typeface="B Yagut" pitchFamily="2" charset="-78"/>
              </a:rPr>
              <a:t>بدین معنی که خوشحال شدن به خوشحالی او و متاسف شدن به ناراحتی او منجر می شود</a:t>
            </a:r>
            <a:r>
              <a:rPr lang="en-US" dirty="0" smtClean="0">
                <a:cs typeface="B Yagut" pitchFamily="2" charset="-78"/>
              </a:rPr>
              <a:t>.</a:t>
            </a:r>
          </a:p>
          <a:p>
            <a:pPr algn="just" rtl="1"/>
            <a:r>
              <a:rPr lang="ar-SA" dirty="0" smtClean="0">
                <a:cs typeface="B Yagut" pitchFamily="2" charset="-78"/>
              </a:rPr>
              <a:t>در همدردی صرفا" با تخلیه هیجانات و عواطف منفی به او کمک می کند.</a:t>
            </a:r>
            <a:endParaRPr lang="en-US" dirty="0" smtClean="0">
              <a:cs typeface="B Yagut" pitchFamily="2" charset="-78"/>
            </a:endParaRPr>
          </a:p>
          <a:p>
            <a:pPr algn="r" rtl="1"/>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lstStyle/>
          <a:p>
            <a:pPr algn="just" rtl="1"/>
            <a:r>
              <a:rPr lang="ar-SA" dirty="0" smtClean="0">
                <a:cs typeface="B Yagut" pitchFamily="2" charset="-78"/>
              </a:rPr>
              <a:t>به خاطر داشته باشید در برخورد همدلانه مجبور نیستید در جهت موافق با طرف مقابل خود حرف بزنید </a:t>
            </a:r>
            <a:r>
              <a:rPr lang="fa-IR" dirty="0" smtClean="0">
                <a:cs typeface="B Yagut" pitchFamily="2" charset="-78"/>
              </a:rPr>
              <a:t>،</a:t>
            </a:r>
            <a:r>
              <a:rPr lang="ar-SA" dirty="0" smtClean="0">
                <a:cs typeface="B Yagut" pitchFamily="2" charset="-78"/>
              </a:rPr>
              <a:t> به جای آن با تکرار صحبت او احساساتش را تصدیق کنید. </a:t>
            </a:r>
            <a:endParaRPr lang="fa-IR" dirty="0" smtClean="0">
              <a:cs typeface="B Yagut" pitchFamily="2" charset="-78"/>
            </a:endParaRPr>
          </a:p>
          <a:p>
            <a:pPr algn="just" rtl="1"/>
            <a:r>
              <a:rPr lang="ar-SA" dirty="0" smtClean="0">
                <a:cs typeface="B Yagut" pitchFamily="2" charset="-78"/>
              </a:rPr>
              <a:t>در ضمن لازم نیست در مقابل حرفهای طرف مقابل قضاوت و نتیجه گیری کنید.</a:t>
            </a:r>
            <a:endParaRPr lang="en-US" dirty="0">
              <a:cs typeface="B Yagut" pitchFamily="2" charset="-78"/>
            </a:endParaRPr>
          </a:p>
        </p:txBody>
      </p:sp>
      <p:pic>
        <p:nvPicPr>
          <p:cNvPr id="5" name="Content Placeholder 3" descr="sbPuzzled.jpg"/>
          <p:cNvPicPr>
            <a:picLocks noGrp="1" noChangeAspect="1"/>
          </p:cNvPicPr>
          <p:nvPr>
            <p:ph sz="half" idx="1"/>
          </p:nvPr>
        </p:nvPicPr>
        <p:blipFill>
          <a:blip r:embed="rId2"/>
          <a:stretch>
            <a:fillRect/>
          </a:stretch>
        </p:blipFill>
        <p:spPr>
          <a:xfrm>
            <a:off x="457200" y="2000240"/>
            <a:ext cx="4038600" cy="442915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4000" b="1" dirty="0" smtClean="0"/>
              <a:t>گام چهارم : حفظ آرامش و احترام به طرف مقابل</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lstStyle/>
          <a:p>
            <a:pPr algn="r" rtl="1">
              <a:lnSpc>
                <a:spcPct val="150000"/>
              </a:lnSpc>
            </a:pPr>
            <a:r>
              <a:rPr lang="ar-SA" dirty="0" smtClean="0">
                <a:cs typeface="B Yagut" pitchFamily="2" charset="-78"/>
              </a:rPr>
              <a:t>ما اغلب در ارتباطات خود با دیگران درصدد ارزیابی آنها بر می آییم و گاه فکر می کنیم یا باید نظرات و احساسات آنها را رد کنیم و یا به نوعی ( مستقیم و غیر مستقیم ) نظرات و احساسات خودمان را به آنها تحمیل نماییم.</a:t>
            </a:r>
            <a:endParaRPr lang="fa-IR" dirty="0" smtClean="0">
              <a:cs typeface="B Yagut" pitchFamily="2" charset="-78"/>
            </a:endParaRPr>
          </a:p>
          <a:p>
            <a:pPr algn="r" rtl="1">
              <a:lnSpc>
                <a:spcPct val="150000"/>
              </a:lnSpc>
            </a:pPr>
            <a:r>
              <a:rPr lang="ar-SA" dirty="0" smtClean="0">
                <a:cs typeface="B Yagut" pitchFamily="2" charset="-78"/>
              </a:rPr>
              <a:t>در روابطی که ((ارزیابی دیگران )) عنصر اصلی آن می باشد نه تنها اهداف مذکور تحقق نمی یابد</a:t>
            </a:r>
            <a:r>
              <a:rPr lang="fa-IR" dirty="0" smtClean="0">
                <a:cs typeface="B Yagut" pitchFamily="2" charset="-78"/>
              </a:rPr>
              <a:t> </a:t>
            </a:r>
            <a:r>
              <a:rPr lang="ar-SA" dirty="0" smtClean="0">
                <a:cs typeface="B Yagut" pitchFamily="2" charset="-78"/>
              </a:rPr>
              <a:t>، بلکه آرامش لازم در ارتباطات انسانی نیز از بین می رود .</a:t>
            </a:r>
            <a:endParaRPr lang="en-US" dirty="0">
              <a:cs typeface="B Yagut"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normAutofit fontScale="92500"/>
          </a:bodyPr>
          <a:lstStyle/>
          <a:p>
            <a:pPr algn="just" rtl="1"/>
            <a:r>
              <a:rPr lang="ar-SA" dirty="0" smtClean="0">
                <a:cs typeface="B Yagut" pitchFamily="2" charset="-78"/>
              </a:rPr>
              <a:t>باید به خاطر داشته باشیم همه ما می خواهیم دیگران با نظرات ما موافقت کنند و یا حداقل به افکار و احساسات ما احترام بگذارند و آنها را تایید کنند، زیرا عقاید و نظرات ما برای خودمان کاملا" اهمیت دارند</a:t>
            </a:r>
            <a:r>
              <a:rPr lang="fa-IR" dirty="0" smtClean="0">
                <a:cs typeface="B Yagut" pitchFamily="2" charset="-78"/>
              </a:rPr>
              <a:t>.</a:t>
            </a:r>
          </a:p>
          <a:p>
            <a:pPr algn="just" rtl="1"/>
            <a:r>
              <a:rPr lang="ar-SA" dirty="0" smtClean="0">
                <a:cs typeface="B Yagut" pitchFamily="2" charset="-78"/>
              </a:rPr>
              <a:t>اگر در ارتباط با دیگران این تصور پیش آید که به نظرات آنها احترام نمی گذاریم ارتباط روند مناسب و هدفمند خود را طی نمی نماید.</a:t>
            </a:r>
            <a:endParaRPr lang="en-US" dirty="0" smtClean="0">
              <a:cs typeface="B Yagut" pitchFamily="2" charset="-78"/>
            </a:endParaRPr>
          </a:p>
          <a:p>
            <a:pPr algn="just" rtl="1">
              <a:buNone/>
            </a:pPr>
            <a:endParaRPr lang="en-US" dirty="0">
              <a:cs typeface="B Yagut" pitchFamily="2" charset="-78"/>
            </a:endParaRPr>
          </a:p>
        </p:txBody>
      </p:sp>
      <p:pic>
        <p:nvPicPr>
          <p:cNvPr id="5" name="Content Placeholder 3" descr="sbPuzzled.jpg"/>
          <p:cNvPicPr>
            <a:picLocks noGrp="1" noChangeAspect="1"/>
          </p:cNvPicPr>
          <p:nvPr>
            <p:ph sz="half" idx="1"/>
          </p:nvPr>
        </p:nvPicPr>
        <p:blipFill>
          <a:blip r:embed="rId2"/>
          <a:stretch>
            <a:fillRect/>
          </a:stretch>
        </p:blipFill>
        <p:spPr>
          <a:xfrm>
            <a:off x="457200" y="2000240"/>
            <a:ext cx="4038600" cy="442915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smtClean="0">
                <a:cs typeface="B Yagut" pitchFamily="2" charset="-78"/>
              </a:rPr>
              <a:t>گام پنجم : مخالفت نمودن به شیوه مناسب </a:t>
            </a:r>
            <a:endParaRPr lang="en-US" dirty="0">
              <a:cs typeface="B Yagut" pitchFamily="2" charset="-78"/>
            </a:endParaRPr>
          </a:p>
        </p:txBody>
      </p:sp>
      <p:sp>
        <p:nvSpPr>
          <p:cNvPr id="3" name="Content Placeholder 2"/>
          <p:cNvSpPr>
            <a:spLocks noGrp="1"/>
          </p:cNvSpPr>
          <p:nvPr>
            <p:ph idx="1"/>
          </p:nvPr>
        </p:nvSpPr>
        <p:spPr/>
        <p:txBody>
          <a:bodyPr/>
          <a:lstStyle/>
          <a:p>
            <a:pPr algn="just" rtl="1"/>
            <a:r>
              <a:rPr lang="ar-SA" dirty="0" smtClean="0">
                <a:cs typeface="B Yagut" pitchFamily="2" charset="-78"/>
              </a:rPr>
              <a:t>اگر بتوانیم بپذیریم که دیگران مانند ما نیستند آن وقت می توانیم به شیوه مناسب با نظرات و عقاید آنها که به نظر ما صحیح نیستند مخالفت کنیم .</a:t>
            </a:r>
            <a:endParaRPr lang="en-US" dirty="0" smtClean="0">
              <a:cs typeface="B Yagut" pitchFamily="2" charset="-78"/>
            </a:endParaRPr>
          </a:p>
          <a:p>
            <a:pPr algn="just" rtl="1">
              <a:buNone/>
            </a:pPr>
            <a:endParaRPr lang="en-US" dirty="0" smtClean="0">
              <a:cs typeface="B Yagut" pitchFamily="2" charset="-78"/>
            </a:endParaRPr>
          </a:p>
          <a:p>
            <a:pPr algn="just" rtl="1"/>
            <a:r>
              <a:rPr lang="ar-SA" dirty="0" smtClean="0">
                <a:cs typeface="B Yagut" pitchFamily="2" charset="-78"/>
              </a:rPr>
              <a:t>یکی از مناسب ترین شیوه های برای مخالف کردن با نظرات و عقاید دیگران روش خلع سلاح است .</a:t>
            </a:r>
            <a:endParaRPr lang="en-US" dirty="0" smtClean="0">
              <a:cs typeface="B Yagut" pitchFamily="2" charset="-78"/>
            </a:endParaRPr>
          </a:p>
          <a:p>
            <a:pPr algn="just" rtl="1"/>
            <a:endParaRPr lang="en-US" dirty="0" smtClean="0">
              <a:cs typeface="B Yagut" pitchFamily="2" charset="-78"/>
            </a:endParaRPr>
          </a:p>
          <a:p>
            <a:pPr algn="just" rtl="1"/>
            <a:r>
              <a:rPr lang="ar-SA" dirty="0" smtClean="0">
                <a:cs typeface="B Yagut" pitchFamily="2" charset="-78"/>
              </a:rPr>
              <a:t>در این روش فرد در سخنان طرف مقابل حقیقتی را پیدا می کند ( حتی اگر با مجموعه  سخنان او موافق نیست ) و سپس در مقام موافقت و تایید آن حرف می زند.</a:t>
            </a:r>
            <a:endParaRPr lang="en-US" dirty="0">
              <a:cs typeface="B Yagut"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latin typeface="Titr" pitchFamily="2" charset="-78"/>
                <a:cs typeface="+mn-cs"/>
              </a:rPr>
              <a:t>اهمیت و ضرورت ارتباط</a:t>
            </a:r>
            <a:endParaRPr lang="en-US" dirty="0">
              <a:latin typeface="Titr" pitchFamily="2" charset="-78"/>
              <a:cs typeface="+mn-cs"/>
            </a:endParaRPr>
          </a:p>
        </p:txBody>
      </p:sp>
      <p:sp>
        <p:nvSpPr>
          <p:cNvPr id="3" name="Content Placeholder 2"/>
          <p:cNvSpPr>
            <a:spLocks noGrp="1"/>
          </p:cNvSpPr>
          <p:nvPr>
            <p:ph idx="1"/>
          </p:nvPr>
        </p:nvSpPr>
        <p:spPr/>
        <p:txBody>
          <a:bodyPr>
            <a:normAutofit/>
          </a:bodyPr>
          <a:lstStyle/>
          <a:p>
            <a:pPr algn="just" rtl="1"/>
            <a:r>
              <a:rPr lang="ar-SA" dirty="0" smtClean="0">
                <a:cs typeface="B Yagut" pitchFamily="2" charset="-78"/>
              </a:rPr>
              <a:t>ارتباط تنها وسيله انتقال اطلاعات به ديگران و دریافت اطلاعات از </a:t>
            </a:r>
            <a:r>
              <a:rPr lang="fa-IR" dirty="0" smtClean="0">
                <a:cs typeface="B Yagut" pitchFamily="2" charset="-78"/>
              </a:rPr>
              <a:t>د</a:t>
            </a:r>
            <a:r>
              <a:rPr lang="ar-SA" dirty="0" smtClean="0">
                <a:cs typeface="B Yagut" pitchFamily="2" charset="-78"/>
              </a:rPr>
              <a:t>یگران است.</a:t>
            </a:r>
            <a:endParaRPr lang="fa-IR" dirty="0" smtClean="0">
              <a:cs typeface="B Yagut" pitchFamily="2" charset="-78"/>
            </a:endParaRPr>
          </a:p>
          <a:p>
            <a:pPr algn="just" rtl="1"/>
            <a:r>
              <a:rPr lang="ar-SA" dirty="0" smtClean="0">
                <a:cs typeface="B Yagut" pitchFamily="2" charset="-78"/>
              </a:rPr>
              <a:t>زندگی امروز توام با وابستگی است و برای رفع نیازها ناچاریم با مردم در ارتباط باشیم . </a:t>
            </a:r>
            <a:endParaRPr lang="en-US" dirty="0" smtClean="0">
              <a:cs typeface="B Yagut" pitchFamily="2" charset="-78"/>
            </a:endParaRPr>
          </a:p>
          <a:p>
            <a:pPr algn="just" rtl="1"/>
            <a:r>
              <a:rPr lang="ar-SA" dirty="0" smtClean="0">
                <a:cs typeface="B Yagut" pitchFamily="2" charset="-78"/>
              </a:rPr>
              <a:t>ارتباط دستمایه هر نوع رشد فردی و اجتماعی است و بلوغ یک اجتماع منوط به سیالی ارتباط های فردی است .</a:t>
            </a:r>
            <a:endParaRPr lang="fa-IR" dirty="0" smtClean="0">
              <a:cs typeface="B Yagut" pitchFamily="2" charset="-78"/>
            </a:endParaRPr>
          </a:p>
          <a:p>
            <a:pPr algn="just" rtl="1"/>
            <a:r>
              <a:rPr lang="ar-SA" dirty="0" smtClean="0">
                <a:cs typeface="B Yagut" pitchFamily="2" charset="-78"/>
              </a:rPr>
              <a:t>ازطریق برقراری ارتباط است که عاطفه به دیگران منتقل میشود</a:t>
            </a:r>
            <a:r>
              <a:rPr lang="fa-IR" dirty="0" smtClean="0">
                <a:cs typeface="B Yagut" pitchFamily="2" charset="-78"/>
              </a:rPr>
              <a:t>.</a:t>
            </a:r>
            <a:r>
              <a:rPr lang="ar-SA" dirty="0" smtClean="0">
                <a:cs typeface="B Yagut" pitchFamily="2" charset="-78"/>
              </a:rPr>
              <a:t> تصحيح سوء برداشت ها و سوء تفاهم ها فقط از طريق برقراري ارتباط ميسر مي</a:t>
            </a:r>
            <a:r>
              <a:rPr lang="en-US" dirty="0" smtClean="0">
                <a:cs typeface="B Yagut" pitchFamily="2" charset="-78"/>
              </a:rPr>
              <a:t>‌</a:t>
            </a:r>
            <a:r>
              <a:rPr lang="ar-SA" dirty="0" smtClean="0">
                <a:cs typeface="B Yagut" pitchFamily="2" charset="-78"/>
              </a:rPr>
              <a:t>باشد. مهار هيجان</a:t>
            </a:r>
            <a:r>
              <a:rPr lang="fa-IR" dirty="0" smtClean="0">
                <a:cs typeface="B Yagut" pitchFamily="2" charset="-78"/>
              </a:rPr>
              <a:t>‌هاي</a:t>
            </a:r>
            <a:r>
              <a:rPr lang="ar-SA" dirty="0" smtClean="0">
                <a:cs typeface="B Yagut" pitchFamily="2" charset="-78"/>
              </a:rPr>
              <a:t> منفي نظير خشم تنها از طريق برقراري ارتباط سالم ميسر است.</a:t>
            </a:r>
            <a:endParaRPr lang="en-US" dirty="0">
              <a:cs typeface="B Yagut"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lstStyle/>
          <a:p>
            <a:pPr algn="just" rtl="1"/>
            <a:r>
              <a:rPr lang="ar-SA" dirty="0" smtClean="0">
                <a:cs typeface="B Yagut" pitchFamily="2" charset="-78"/>
              </a:rPr>
              <a:t>باید به خاطر داشت که لحن پاسخ شما نیز مهم است . اگر پاسخ تحقیر آمیز باشد این روش اثر مطلوب را نخواهد داشت.</a:t>
            </a:r>
            <a:endParaRPr lang="en-US" dirty="0" smtClean="0">
              <a:cs typeface="B Yagut" pitchFamily="2" charset="-78"/>
            </a:endParaRPr>
          </a:p>
          <a:p>
            <a:pPr algn="just" rtl="1">
              <a:buNone/>
            </a:pPr>
            <a:endParaRPr lang="en-US" dirty="0">
              <a:cs typeface="B Yagut" pitchFamily="2" charset="-78"/>
            </a:endParaRPr>
          </a:p>
        </p:txBody>
      </p:sp>
      <p:pic>
        <p:nvPicPr>
          <p:cNvPr id="5" name="Content Placeholder 3" descr="sbPuzzled.jpg"/>
          <p:cNvPicPr>
            <a:picLocks noGrp="1" noChangeAspect="1"/>
          </p:cNvPicPr>
          <p:nvPr>
            <p:ph sz="half" idx="1"/>
          </p:nvPr>
        </p:nvPicPr>
        <p:blipFill>
          <a:blip r:embed="rId2"/>
          <a:stretch>
            <a:fillRect/>
          </a:stretch>
        </p:blipFill>
        <p:spPr>
          <a:xfrm>
            <a:off x="428596" y="2000240"/>
            <a:ext cx="4038600" cy="435771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3900" b="1" dirty="0" smtClean="0">
                <a:cs typeface="B Yagut" pitchFamily="2" charset="-78"/>
              </a:rPr>
              <a:t>گام ششم : خود شناسی و افزایش آگاهی </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gn="r" rtl="1"/>
            <a:r>
              <a:rPr lang="ar-SA" sz="2000" dirty="0" smtClean="0">
                <a:cs typeface="B Yagut" pitchFamily="2" charset="-78"/>
              </a:rPr>
              <a:t>آگاهی از نقاط قوت و ضعف ، ترسها ، امیال، آرزوها و نیازهای خود و پذیرش صادقانه آنها، کمک می کند ویژگیها و خصوصیات دیگران را واقع بینانه تر ببینیم و آنها را بپذیریم.</a:t>
            </a:r>
            <a:endParaRPr lang="en-US" sz="2000" dirty="0" smtClean="0">
              <a:cs typeface="B Yagut" pitchFamily="2" charset="-78"/>
            </a:endParaRPr>
          </a:p>
          <a:p>
            <a:pPr algn="r" rtl="1"/>
            <a:endParaRPr lang="fa-IR" sz="2000" dirty="0" smtClean="0">
              <a:cs typeface="B Yagut" pitchFamily="2" charset="-78"/>
            </a:endParaRPr>
          </a:p>
          <a:p>
            <a:pPr algn="r" rtl="1"/>
            <a:r>
              <a:rPr lang="ar-SA" sz="2000" dirty="0" smtClean="0">
                <a:cs typeface="B Yagut" pitchFamily="2" charset="-78"/>
              </a:rPr>
              <a:t>در خودشناسی پاسخ دادن به سئوالاتی نظیر پرسشهای زیر کمک کننده است :</a:t>
            </a:r>
            <a:endParaRPr lang="fa-IR" sz="2000" dirty="0" smtClean="0">
              <a:cs typeface="B Yagut" pitchFamily="2" charset="-78"/>
            </a:endParaRPr>
          </a:p>
          <a:p>
            <a:pPr algn="r" rtl="1">
              <a:buNone/>
            </a:pPr>
            <a:endParaRPr lang="en-US" sz="2000" dirty="0" smtClean="0">
              <a:cs typeface="B Yagut" pitchFamily="2" charset="-78"/>
            </a:endParaRPr>
          </a:p>
          <a:p>
            <a:pPr marL="514350" indent="-514350" algn="r" rtl="1">
              <a:buFont typeface="+mj-lt"/>
              <a:buAutoNum type="arabicPeriod"/>
            </a:pPr>
            <a:r>
              <a:rPr lang="ar-SA" sz="2000" dirty="0" smtClean="0">
                <a:cs typeface="B Yagut" pitchFamily="2" charset="-78"/>
              </a:rPr>
              <a:t>دوست دارم دوستان وافرادی که با آنها ارتباط نزدیک دارم چه ویژگیهایی داشته باشند؟</a:t>
            </a:r>
            <a:endParaRPr lang="en-US" sz="2000" dirty="0" smtClean="0">
              <a:cs typeface="B Yagut" pitchFamily="2" charset="-78"/>
            </a:endParaRPr>
          </a:p>
          <a:p>
            <a:pPr marL="514350" lvl="0" indent="-514350" algn="r" rtl="1">
              <a:buFont typeface="+mj-lt"/>
              <a:buAutoNum type="arabicPeriod"/>
            </a:pPr>
            <a:r>
              <a:rPr lang="ar-SA" sz="2000" dirty="0" smtClean="0">
                <a:cs typeface="B Yagut" pitchFamily="2" charset="-78"/>
              </a:rPr>
              <a:t>آیا می توانم رابطه صمیمانه و بدون قید و شرط را با دیگران برقرار نمایم ؟</a:t>
            </a:r>
            <a:endParaRPr lang="en-US" sz="2000" dirty="0" smtClean="0">
              <a:cs typeface="B Yagut" pitchFamily="2" charset="-78"/>
            </a:endParaRPr>
          </a:p>
          <a:p>
            <a:pPr marL="514350" lvl="0" indent="-514350" algn="r" rtl="1">
              <a:buFont typeface="+mj-lt"/>
              <a:buAutoNum type="arabicPeriod"/>
            </a:pPr>
            <a:r>
              <a:rPr lang="ar-SA" sz="2000" dirty="0" smtClean="0">
                <a:cs typeface="B Yagut" pitchFamily="2" charset="-78"/>
              </a:rPr>
              <a:t>از درگیر شدن در یک رابطه دوستانه چقدر لذت می برم ؟</a:t>
            </a:r>
            <a:endParaRPr lang="en-US" sz="2000" dirty="0" smtClean="0">
              <a:cs typeface="B Yagut" pitchFamily="2" charset="-78"/>
            </a:endParaRPr>
          </a:p>
          <a:p>
            <a:pPr marL="514350" lvl="0" indent="-514350" algn="r" rtl="1">
              <a:buFont typeface="+mj-lt"/>
              <a:buAutoNum type="arabicPeriod"/>
            </a:pPr>
            <a:r>
              <a:rPr lang="ar-SA" sz="2000" dirty="0" smtClean="0">
                <a:cs typeface="B Yagut" pitchFamily="2" charset="-78"/>
              </a:rPr>
              <a:t>میزان تعهد من در ارتباطات اجتماعی چقدر است ؟</a:t>
            </a:r>
            <a:endParaRPr lang="en-US" sz="2000" dirty="0" smtClean="0">
              <a:cs typeface="B Yagut" pitchFamily="2" charset="-78"/>
            </a:endParaRPr>
          </a:p>
          <a:p>
            <a:pPr marL="514350" lvl="0" indent="-514350" algn="r" rtl="1">
              <a:buFont typeface="+mj-lt"/>
              <a:buAutoNum type="arabicPeriod"/>
            </a:pPr>
            <a:r>
              <a:rPr lang="ar-SA" sz="2000" dirty="0" smtClean="0">
                <a:cs typeface="B Yagut" pitchFamily="2" charset="-78"/>
              </a:rPr>
              <a:t>در مواقع ضروری چقدر می توانم به دوستانم کمک کنم ؟</a:t>
            </a:r>
            <a:endParaRPr lang="en-US" sz="2000" dirty="0" smtClean="0">
              <a:cs typeface="B Yagut" pitchFamily="2" charset="-78"/>
            </a:endParaRPr>
          </a:p>
          <a:p>
            <a:pPr marL="514350" lvl="0" indent="-514350" algn="r" rtl="1">
              <a:buFont typeface="+mj-lt"/>
              <a:buAutoNum type="arabicPeriod"/>
            </a:pPr>
            <a:r>
              <a:rPr lang="ar-SA" sz="2000" dirty="0" smtClean="0">
                <a:cs typeface="B Yagut" pitchFamily="2" charset="-78"/>
              </a:rPr>
              <a:t>آیا در دوستی و ارتباط با دیگران پیش قدم می شوم؟</a:t>
            </a:r>
            <a:endParaRPr lang="en-US" sz="2000" dirty="0" smtClean="0">
              <a:cs typeface="B Yagut" pitchFamily="2" charset="-78"/>
            </a:endParaRPr>
          </a:p>
          <a:p>
            <a:pPr marL="514350" lvl="0" indent="-514350" algn="r" rtl="1">
              <a:buFont typeface="+mj-lt"/>
              <a:buAutoNum type="arabicPeriod"/>
            </a:pPr>
            <a:r>
              <a:rPr lang="ar-SA" sz="2000" dirty="0" smtClean="0">
                <a:cs typeface="B Yagut" pitchFamily="2" charset="-78"/>
              </a:rPr>
              <a:t>زمانی که مسئله یامشکلی در ارتباط با دیگران پیدا می کنم چگونه عمل می کنم؟</a:t>
            </a:r>
            <a:endParaRPr lang="en-US" sz="2000" dirty="0" smtClean="0">
              <a:cs typeface="B Yagut" pitchFamily="2" charset="-78"/>
            </a:endParaRPr>
          </a:p>
          <a:p>
            <a:pPr marL="514350" lvl="0" indent="-514350" algn="r" rtl="1">
              <a:buFont typeface="+mj-lt"/>
              <a:buAutoNum type="arabicPeriod"/>
            </a:pPr>
            <a:r>
              <a:rPr lang="ar-SA" sz="2000" dirty="0" smtClean="0">
                <a:cs typeface="B Yagut" pitchFamily="2" charset="-78"/>
              </a:rPr>
              <a:t>آیا انتظارات من از دیگران واقع بینانه است ؟</a:t>
            </a:r>
            <a:endParaRPr lang="en-US" sz="2000" dirty="0" smtClean="0">
              <a:cs typeface="B Yagut" pitchFamily="2" charset="-78"/>
            </a:endParaRPr>
          </a:p>
          <a:p>
            <a:pPr algn="r" rtl="1"/>
            <a:endParaRPr lang="en-US" sz="2000" dirty="0">
              <a:cs typeface="B Yagut"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4" name="Content Placeholder 3"/>
          <p:cNvSpPr>
            <a:spLocks noGrp="1"/>
          </p:cNvSpPr>
          <p:nvPr>
            <p:ph sz="half" idx="2"/>
          </p:nvPr>
        </p:nvSpPr>
        <p:spPr/>
        <p:txBody>
          <a:bodyPr/>
          <a:lstStyle/>
          <a:p>
            <a:pPr algn="just" rtl="1"/>
            <a:r>
              <a:rPr lang="ar-SA" dirty="0" smtClean="0">
                <a:cs typeface="B Yagut" pitchFamily="2" charset="-78"/>
              </a:rPr>
              <a:t>باید به خاطر داشت خودشناسی و افزایش آگاهی مستلزم صرف وقت ، صبوری و تلاشی در جهت تغییر ویژگیهای منفی خود است . </a:t>
            </a:r>
            <a:endParaRPr lang="fa-IR" dirty="0" smtClean="0">
              <a:cs typeface="B Yagut" pitchFamily="2" charset="-78"/>
            </a:endParaRPr>
          </a:p>
          <a:p>
            <a:pPr algn="just" rtl="1">
              <a:buNone/>
            </a:pPr>
            <a:endParaRPr lang="fa-IR" dirty="0" smtClean="0">
              <a:cs typeface="B Yagut" pitchFamily="2" charset="-78"/>
            </a:endParaRPr>
          </a:p>
          <a:p>
            <a:pPr algn="just" rtl="1"/>
            <a:r>
              <a:rPr lang="ar-SA" dirty="0" smtClean="0">
                <a:cs typeface="B Yagut" pitchFamily="2" charset="-78"/>
              </a:rPr>
              <a:t>علاوه بر عوامل فوق کمک گرفتن از افراد متخصص نظیر روانشناسان و مشاوران نیز ضروری است.</a:t>
            </a:r>
            <a:endParaRPr lang="en-US" dirty="0" smtClean="0">
              <a:cs typeface="B Yagut" pitchFamily="2" charset="-78"/>
            </a:endParaRPr>
          </a:p>
          <a:p>
            <a:pPr algn="just" rtl="1"/>
            <a:endParaRPr lang="en-US" dirty="0">
              <a:cs typeface="B Yagut" pitchFamily="2" charset="-78"/>
            </a:endParaRPr>
          </a:p>
        </p:txBody>
      </p:sp>
      <p:pic>
        <p:nvPicPr>
          <p:cNvPr id="5" name="Content Placeholder 3" descr="sbPuzzled.jpg"/>
          <p:cNvPicPr>
            <a:picLocks noGrp="1" noChangeAspect="1"/>
          </p:cNvPicPr>
          <p:nvPr>
            <p:ph sz="half" idx="1"/>
          </p:nvPr>
        </p:nvPicPr>
        <p:blipFill>
          <a:blip r:embed="rId2"/>
          <a:stretch>
            <a:fillRect/>
          </a:stretch>
        </p:blipFill>
        <p:spPr>
          <a:xfrm>
            <a:off x="457200" y="2000240"/>
            <a:ext cx="4038600" cy="450059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4000" b="1" dirty="0" smtClean="0">
                <a:cs typeface="B Yagut" pitchFamily="2" charset="-78"/>
              </a:rPr>
              <a:t>گام هفتم : شناسایی افکار تحریف شده </a:t>
            </a:r>
            <a:r>
              <a:rPr lang="en-US" sz="4000" dirty="0" smtClean="0">
                <a:cs typeface="B Yagut" pitchFamily="2" charset="-78"/>
              </a:rPr>
              <a:t/>
            </a:r>
            <a:br>
              <a:rPr lang="en-US" sz="4000" dirty="0" smtClean="0">
                <a:cs typeface="B Yagut" pitchFamily="2" charset="-78"/>
              </a:rPr>
            </a:br>
            <a:endParaRPr lang="en-US" sz="4000" dirty="0">
              <a:cs typeface="B Yagut" pitchFamily="2" charset="-78"/>
            </a:endParaRPr>
          </a:p>
        </p:txBody>
      </p:sp>
      <p:sp>
        <p:nvSpPr>
          <p:cNvPr id="3" name="Content Placeholder 2"/>
          <p:cNvSpPr>
            <a:spLocks noGrp="1"/>
          </p:cNvSpPr>
          <p:nvPr>
            <p:ph idx="1"/>
          </p:nvPr>
        </p:nvSpPr>
        <p:spPr/>
        <p:txBody>
          <a:bodyPr/>
          <a:lstStyle/>
          <a:p>
            <a:pPr algn="r" rtl="1"/>
            <a:r>
              <a:rPr lang="ar-SA" dirty="0" smtClean="0">
                <a:cs typeface="B Yagut" pitchFamily="2" charset="-78"/>
              </a:rPr>
              <a:t>تحریفهای شناختی مثل آینه و یا دوربینی هستند که اشکال را به همان گونه که هستند بازنمایی نمی کنند</a:t>
            </a:r>
            <a:r>
              <a:rPr lang="fa-IR" dirty="0" smtClean="0">
                <a:cs typeface="B Yagut" pitchFamily="2" charset="-78"/>
              </a:rPr>
              <a:t>،</a:t>
            </a:r>
            <a:r>
              <a:rPr lang="ar-SA" dirty="0" smtClean="0">
                <a:cs typeface="B Yagut" pitchFamily="2" charset="-78"/>
              </a:rPr>
              <a:t>بلکه شکلهای عجیب و غریب و نادرستی را نشان می دهند.</a:t>
            </a:r>
            <a:endParaRPr lang="fa-IR" dirty="0" smtClean="0">
              <a:cs typeface="B Yagut" pitchFamily="2" charset="-78"/>
            </a:endParaRPr>
          </a:p>
          <a:p>
            <a:pPr algn="r" rtl="1"/>
            <a:endParaRPr lang="fa-IR" dirty="0" smtClean="0">
              <a:cs typeface="B Yagut" pitchFamily="2" charset="-78"/>
            </a:endParaRPr>
          </a:p>
          <a:p>
            <a:pPr algn="r" rtl="1"/>
            <a:endParaRPr lang="fa-IR" dirty="0" smtClean="0"/>
          </a:p>
          <a:p>
            <a:pPr algn="r" rtl="1">
              <a:buNone/>
            </a:pPr>
            <a:endParaRPr lang="en-US" dirty="0" smtClean="0"/>
          </a:p>
          <a:p>
            <a:pPr algn="r" rtl="1"/>
            <a:r>
              <a:rPr lang="ar-SA" dirty="0" smtClean="0">
                <a:cs typeface="B Yagut" pitchFamily="2" charset="-78"/>
              </a:rPr>
              <a:t>تحریفهای شناختی در ارتباطات انسانی مشکلات فراوانی ایجاد می کنند ، لذا باید آنها را شناخت و در جهت تصحیح آنها گام برداشت .</a:t>
            </a:r>
            <a:endParaRPr lang="en-US" dirty="0">
              <a:cs typeface="B Yagut" pitchFamily="2" charset="-78"/>
            </a:endParaRPr>
          </a:p>
        </p:txBody>
      </p:sp>
      <p:pic>
        <p:nvPicPr>
          <p:cNvPr id="5" name="Picture 4" descr="http://www.isaarsci.ir/family%20folder/familysciart4pic7.jpg"/>
          <p:cNvPicPr/>
          <p:nvPr/>
        </p:nvPicPr>
        <p:blipFill>
          <a:blip r:embed="rId2" r:link="rId3"/>
          <a:srcRect/>
          <a:stretch>
            <a:fillRect/>
          </a:stretch>
        </p:blipFill>
        <p:spPr bwMode="auto">
          <a:xfrm>
            <a:off x="1285852" y="3000372"/>
            <a:ext cx="3606455" cy="156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effectLst>
                  <a:outerShdw blurRad="38100" dist="38100" dir="2700000" algn="tl">
                    <a:srgbClr val="000000">
                      <a:alpha val="43137"/>
                    </a:srgbClr>
                  </a:outerShdw>
                </a:effectLst>
                <a:cs typeface="B Nazanin" pitchFamily="2" charset="-78"/>
              </a:rPr>
              <a:t>خشم و راههای مقابله با آن</a:t>
            </a:r>
            <a:endParaRPr lang="en-US" b="1" dirty="0">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fontScale="92500"/>
          </a:bodyPr>
          <a:lstStyle/>
          <a:p>
            <a:pPr algn="just" rtl="1"/>
            <a:r>
              <a:rPr lang="fa-IR" sz="3600" b="1" dirty="0" smtClean="0">
                <a:cs typeface="B Nazanin" pitchFamily="2" charset="-78"/>
              </a:rPr>
              <a:t>تعریف خشم</a:t>
            </a:r>
          </a:p>
          <a:p>
            <a:pPr algn="just" rtl="1">
              <a:buNone/>
            </a:pPr>
            <a:r>
              <a:rPr lang="ar-SA" sz="3000" b="1" dirty="0" smtClean="0"/>
              <a:t> </a:t>
            </a:r>
            <a:r>
              <a:rPr lang="ar-SA" sz="3000" dirty="0" smtClean="0">
                <a:cs typeface="B Nazanin" pitchFamily="2" charset="-78"/>
              </a:rPr>
              <a:t>خشم یک واکنش احساسی خود دربرخورد با تهدیدی حقیقی یاخیالی است که انرژی و نیز انگیزه ای برای از میان برداشتن آن تهدید ایجاد می کند. </a:t>
            </a:r>
            <a:endParaRPr lang="en-US" sz="3000" dirty="0" smtClean="0">
              <a:cs typeface="B Nazanin" pitchFamily="2" charset="-78"/>
            </a:endParaRPr>
          </a:p>
          <a:p>
            <a:pPr algn="just" rtl="1"/>
            <a:r>
              <a:rPr lang="ar-SA" sz="3200" dirty="0" smtClean="0">
                <a:cs typeface="B Nazanin" pitchFamily="2" charset="-78"/>
              </a:rPr>
              <a:t>پس خشم در سه جنبه مهم  </a:t>
            </a:r>
            <a:r>
              <a:rPr lang="ar-SA" sz="3200" i="1" dirty="0" smtClean="0">
                <a:solidFill>
                  <a:srgbClr val="FF0000"/>
                </a:solidFill>
                <a:cs typeface="B Nazanin" pitchFamily="2" charset="-78"/>
              </a:rPr>
              <a:t>تهدید</a:t>
            </a:r>
            <a:r>
              <a:rPr lang="ar-SA" sz="3200" i="1" dirty="0" smtClean="0">
                <a:cs typeface="B Nazanin" pitchFamily="2" charset="-78"/>
              </a:rPr>
              <a:t> </a:t>
            </a:r>
            <a:r>
              <a:rPr lang="ar-SA" sz="3200" dirty="0" smtClean="0">
                <a:cs typeface="B Nazanin" pitchFamily="2" charset="-78"/>
              </a:rPr>
              <a:t>، </a:t>
            </a:r>
            <a:r>
              <a:rPr lang="ar-SA" sz="3200" i="1" dirty="0" smtClean="0">
                <a:solidFill>
                  <a:srgbClr val="FF0000"/>
                </a:solidFill>
                <a:cs typeface="B Nazanin" pitchFamily="2" charset="-78"/>
              </a:rPr>
              <a:t>انرژی</a:t>
            </a:r>
            <a:r>
              <a:rPr lang="ar-SA" sz="3200" dirty="0" smtClean="0">
                <a:cs typeface="B Nazanin" pitchFamily="2" charset="-78"/>
              </a:rPr>
              <a:t> و </a:t>
            </a:r>
            <a:r>
              <a:rPr lang="ar-SA" sz="3200" i="1" dirty="0" smtClean="0">
                <a:solidFill>
                  <a:srgbClr val="FF0000"/>
                </a:solidFill>
                <a:cs typeface="B Nazanin" pitchFamily="2" charset="-78"/>
              </a:rPr>
              <a:t>انگیزه</a:t>
            </a:r>
            <a:r>
              <a:rPr lang="ar-SA" sz="3200" dirty="0" smtClean="0">
                <a:cs typeface="B Nazanin" pitchFamily="2" charset="-78"/>
              </a:rPr>
              <a:t> خلاصه می شود. هر چه تهدید بزرگتر باشد میزان برانگیختگی بیشتر می شود و انگیزه از میـان برداشتـن آن افـزایش می یابد. در حالیکه خشم اغلب نیرویی مخرب است می توان روش هایی را آموخت که از آن به جای واکنش های مخرب ناشی از خشم استفاده نمایید.</a:t>
            </a:r>
            <a:endParaRPr lang="en-US" sz="3200" dirty="0" smtClean="0">
              <a:cs typeface="B Nazanin" pitchFamily="2" charset="-78"/>
            </a:endParaRPr>
          </a:p>
          <a:p>
            <a:pPr algn="just" rtl="1"/>
            <a:endParaRPr lang="en-US" sz="3000" dirty="0">
              <a:cs typeface="B Nazanin"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effectLst>
                  <a:outerShdw blurRad="38100" dist="38100" dir="2700000" algn="tl">
                    <a:srgbClr val="000000">
                      <a:alpha val="43137"/>
                    </a:srgbClr>
                  </a:outerShdw>
                </a:effectLst>
                <a:cs typeface="B Nazanin" pitchFamily="2" charset="-78"/>
              </a:rPr>
              <a:t>خشم به جا در مقابل خشم بیجا</a:t>
            </a:r>
            <a:endParaRPr lang="en-US" b="1" dirty="0">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lnSpcReduction="10000"/>
          </a:bodyPr>
          <a:lstStyle/>
          <a:p>
            <a:pPr algn="r" rtl="1"/>
            <a:r>
              <a:rPr lang="ar-SA" b="1" dirty="0" smtClean="0">
                <a:solidFill>
                  <a:schemeClr val="bg2">
                    <a:lumMod val="50000"/>
                  </a:schemeClr>
                </a:solidFill>
              </a:rPr>
              <a:t>خشم زمانی به جاست که :</a:t>
            </a:r>
            <a:endParaRPr lang="en-US" dirty="0" smtClean="0">
              <a:solidFill>
                <a:schemeClr val="bg2">
                  <a:lumMod val="50000"/>
                </a:schemeClr>
              </a:solidFill>
            </a:endParaRPr>
          </a:p>
          <a:p>
            <a:pPr marL="514350" lvl="0" indent="-514350" algn="r" rtl="1">
              <a:buFont typeface="+mj-lt"/>
              <a:buAutoNum type="arabicPeriod"/>
            </a:pPr>
            <a:r>
              <a:rPr lang="ar-SA" b="1" dirty="0" smtClean="0"/>
              <a:t>یک </a:t>
            </a:r>
            <a:r>
              <a:rPr lang="ar-SA" b="1" dirty="0" smtClean="0"/>
              <a:t>تهدید واقعی در کار باشد.</a:t>
            </a:r>
            <a:endParaRPr lang="en-US" dirty="0" smtClean="0"/>
          </a:p>
          <a:p>
            <a:pPr marL="514350" lvl="0" indent="-514350" algn="r" rtl="1">
              <a:buFont typeface="+mj-lt"/>
              <a:buAutoNum type="arabicPeriod"/>
            </a:pPr>
            <a:r>
              <a:rPr lang="ar-SA" b="1" dirty="0" smtClean="0"/>
              <a:t>میزان خشم متناسب با شدت تهدید باشد.</a:t>
            </a:r>
            <a:endParaRPr lang="en-US" dirty="0" smtClean="0"/>
          </a:p>
          <a:p>
            <a:pPr marL="514350" lvl="0" indent="-514350" algn="r" rtl="1">
              <a:buFont typeface="+mj-lt"/>
              <a:buAutoNum type="arabicPeriod"/>
            </a:pPr>
            <a:r>
              <a:rPr lang="ar-SA" b="1" dirty="0" smtClean="0"/>
              <a:t>اقدامات بعدی شما با کمترین آسیبی که متوجه شما و دیگران بکند از شدت تهدید بکاهد</a:t>
            </a:r>
            <a:r>
              <a:rPr lang="ar-SA" b="1" dirty="0" smtClean="0"/>
              <a:t>.</a:t>
            </a:r>
            <a:endParaRPr lang="fa-IR" b="1" dirty="0" smtClean="0"/>
          </a:p>
          <a:p>
            <a:pPr algn="r" rtl="1"/>
            <a:r>
              <a:rPr lang="ar-SA" b="1" dirty="0" smtClean="0">
                <a:solidFill>
                  <a:schemeClr val="bg2">
                    <a:lumMod val="50000"/>
                  </a:schemeClr>
                </a:solidFill>
              </a:rPr>
              <a:t>خشم به سه طریق می تواند بی جا ارزیابی شود :</a:t>
            </a:r>
            <a:endParaRPr lang="en-US" dirty="0" smtClean="0">
              <a:solidFill>
                <a:schemeClr val="bg2">
                  <a:lumMod val="50000"/>
                </a:schemeClr>
              </a:solidFill>
            </a:endParaRPr>
          </a:p>
          <a:p>
            <a:pPr marL="514350" lvl="0" indent="-514350" algn="r" rtl="1">
              <a:buFont typeface="+mj-lt"/>
              <a:buAutoNum type="arabicPeriod"/>
            </a:pPr>
            <a:r>
              <a:rPr lang="ar-SA" b="1" dirty="0" smtClean="0"/>
              <a:t>زمانی که بدون دلیل منطقی عصبانی شوید.</a:t>
            </a:r>
            <a:endParaRPr lang="en-US" dirty="0" smtClean="0"/>
          </a:p>
          <a:p>
            <a:pPr marL="514350" lvl="0" indent="-514350" algn="r" rtl="1">
              <a:buFont typeface="+mj-lt"/>
              <a:buAutoNum type="arabicPeriod"/>
            </a:pPr>
            <a:r>
              <a:rPr lang="ar-SA" b="1" dirty="0" smtClean="0"/>
              <a:t>خشم بی تناسب </a:t>
            </a:r>
            <a:r>
              <a:rPr lang="fa-IR" b="1" dirty="0" smtClean="0"/>
              <a:t>،</a:t>
            </a:r>
            <a:r>
              <a:rPr lang="ar-SA" b="1" dirty="0" smtClean="0"/>
              <a:t> </a:t>
            </a:r>
            <a:r>
              <a:rPr lang="ar-SA" b="1" dirty="0" smtClean="0"/>
              <a:t>به عبارتی شدت خشم شما با حادثه ای که اتفاق افتاده تناسب ندارد.</a:t>
            </a:r>
            <a:endParaRPr lang="en-US" dirty="0" smtClean="0"/>
          </a:p>
          <a:p>
            <a:pPr marL="514350" lvl="0" indent="-514350" algn="r" rtl="1">
              <a:buFont typeface="+mj-lt"/>
              <a:buAutoNum type="arabicPeriod"/>
            </a:pPr>
            <a:r>
              <a:rPr lang="ar-SA" b="1" dirty="0" smtClean="0"/>
              <a:t>اقدام بی تناسب در واکنش به خشم</a:t>
            </a:r>
            <a:endParaRPr lang="en-US" dirty="0" smtClean="0"/>
          </a:p>
          <a:p>
            <a:pPr marL="514350" lvl="0" indent="-514350" algn="r" rtl="1">
              <a:buNone/>
            </a:pPr>
            <a:endParaRPr lang="fa-IR" b="1" dirty="0" smtClean="0"/>
          </a:p>
          <a:p>
            <a:pPr marL="514350" lvl="0" indent="-514350" algn="r" rtl="1">
              <a:buFont typeface="+mj-lt"/>
              <a:buAutoNum type="arabicPeriod"/>
            </a:pPr>
            <a:endParaRPr lang="en-US" dirty="0" smtClean="0"/>
          </a:p>
          <a:p>
            <a:pPr algn="r" rtl="1"/>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effectLst>
                  <a:outerShdw blurRad="38100" dist="38100" dir="2700000" algn="tl">
                    <a:srgbClr val="000000">
                      <a:alpha val="43137"/>
                    </a:srgbClr>
                  </a:outerShdw>
                </a:effectLst>
                <a:cs typeface="B Nazanin" pitchFamily="2" charset="-78"/>
              </a:rPr>
              <a:t>سه اسطوره یا باور غلط درباره خشم</a:t>
            </a:r>
            <a:endParaRPr lang="en-US" dirty="0">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lnSpcReduction="10000"/>
          </a:bodyPr>
          <a:lstStyle/>
          <a:p>
            <a:pPr marL="514350" indent="-514350" algn="just" rtl="1">
              <a:buFont typeface="+mj-lt"/>
              <a:buAutoNum type="arabicPeriod"/>
            </a:pPr>
            <a:r>
              <a:rPr lang="ar-SA" b="1" dirty="0" smtClean="0"/>
              <a:t>اسطوره </a:t>
            </a:r>
            <a:r>
              <a:rPr lang="ar-SA" b="1" dirty="0" smtClean="0"/>
              <a:t>اول : تخلیه خشم اقدام سالمی است . از این اسطوره اغلب به منظور توجیه کنترل ضعیف خشم استفاده می شود. این حرکت در زندگی روزمره لزوما" اقدام مفیدی نیست . </a:t>
            </a:r>
            <a:endParaRPr lang="fa-IR" b="1" dirty="0" smtClean="0"/>
          </a:p>
          <a:p>
            <a:pPr marL="514350" indent="-514350" algn="just" rtl="1">
              <a:buNone/>
            </a:pPr>
            <a:endParaRPr lang="en-US" dirty="0" smtClean="0"/>
          </a:p>
          <a:p>
            <a:pPr algn="just" rtl="1"/>
            <a:r>
              <a:rPr lang="ar-SA" b="1" dirty="0" smtClean="0"/>
              <a:t>اول اینکه اقدام در شرایط خشم سبب </a:t>
            </a:r>
            <a:r>
              <a:rPr lang="ar-SA" b="1" dirty="0" smtClean="0"/>
              <a:t>افزایش</a:t>
            </a:r>
            <a:r>
              <a:rPr lang="fa-IR" b="1" dirty="0" smtClean="0"/>
              <a:t> خشم</a:t>
            </a:r>
            <a:r>
              <a:rPr lang="ar-SA" b="1" dirty="0" smtClean="0"/>
              <a:t> </a:t>
            </a:r>
            <a:r>
              <a:rPr lang="ar-SA" b="1" dirty="0" smtClean="0"/>
              <a:t>شده رفتارهای تخریب کننده ای را به همراه می آورد </a:t>
            </a:r>
            <a:r>
              <a:rPr lang="fa-IR" b="1" dirty="0" smtClean="0"/>
              <a:t>.</a:t>
            </a:r>
          </a:p>
          <a:p>
            <a:pPr algn="just" rtl="1">
              <a:buNone/>
            </a:pPr>
            <a:endParaRPr lang="fa-IR" b="1" dirty="0" smtClean="0"/>
          </a:p>
          <a:p>
            <a:pPr algn="just" rtl="1"/>
            <a:r>
              <a:rPr lang="ar-SA" b="1" dirty="0" smtClean="0"/>
              <a:t>دوم </a:t>
            </a:r>
            <a:r>
              <a:rPr lang="ar-SA" b="1" dirty="0" smtClean="0"/>
              <a:t>اینکه به نمایش گذاشتن خشم ( در اندیشه ، کلام یاعمل ) مانع از آن می شود که بتوانید برنامه موثری برای غلبه بر تهدیدی که سبب خشم شما گردیده تدارک ببینید. پژوهشگران به این نتیجه رسیده اند که چنین چیزی وجود ندارد.</a:t>
            </a:r>
            <a:endParaRPr lang="en-US" dirty="0" smtClean="0"/>
          </a:p>
          <a:p>
            <a:pPr algn="r" rtl="1"/>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lgn="r" rtl="1">
              <a:buNone/>
            </a:pPr>
            <a:r>
              <a:rPr lang="fa-IR" b="1" dirty="0" smtClean="0"/>
              <a:t>2- </a:t>
            </a:r>
            <a:r>
              <a:rPr lang="ar-SA" b="1" dirty="0" smtClean="0"/>
              <a:t>اسطوره </a:t>
            </a:r>
            <a:r>
              <a:rPr lang="ar-SA" b="1" dirty="0" smtClean="0"/>
              <a:t>دوم : واکنش پرخاشگرانه به خشم امری غریزی است و نمی توان آن را تغییر داد . رفتار خشمگینانه بخشی از ساختار ژنتیکی ما است ، اما احساس به خصوصی که در یکی شرایط خاص بروز داده می شود بستگی به تفسیر و برداشت ما از حوادث دارد</a:t>
            </a:r>
            <a:r>
              <a:rPr lang="ar-SA" b="1" dirty="0" smtClean="0"/>
              <a:t>.</a:t>
            </a:r>
            <a:endParaRPr lang="fa-IR" b="1" dirty="0" smtClean="0"/>
          </a:p>
          <a:p>
            <a:pPr marL="514350" indent="-514350" algn="r" rtl="1">
              <a:buNone/>
            </a:pPr>
            <a:endParaRPr lang="en-US" dirty="0" smtClean="0"/>
          </a:p>
          <a:p>
            <a:pPr algn="r" rtl="1">
              <a:buNone/>
            </a:pPr>
            <a:r>
              <a:rPr lang="ar-SA" b="1" dirty="0" smtClean="0"/>
              <a:t>3-اسطوره </a:t>
            </a:r>
            <a:r>
              <a:rPr lang="ar-SA" b="1" dirty="0" smtClean="0"/>
              <a:t>سوم :کاملا" طبیعی است که در شرایط ناراحتی ، درماندگی و سردرگمی خشمگین بشویم</a:t>
            </a:r>
            <a:r>
              <a:rPr lang="ar-SA" b="1" dirty="0" smtClean="0"/>
              <a:t>.</a:t>
            </a:r>
            <a:r>
              <a:rPr lang="fa-IR" b="1" dirty="0" smtClean="0"/>
              <a:t> </a:t>
            </a:r>
            <a:r>
              <a:rPr lang="ar-SA" b="1" dirty="0" smtClean="0"/>
              <a:t>هر یک از این موقعیت ها می تواند تولید خشم ، هراس یا اندوه بکنـد. همـانطوری کـه می تواند واکنشی در پی نداشته باشد. پس نوع احساسی که ما تجربه می کنیم بستگی به تفسیر ما از حادثه دارد، واکنش ما همیشه و لزوما" خشم نیست.</a:t>
            </a:r>
            <a:endParaRPr lang="en-US" dirty="0" smtClean="0"/>
          </a:p>
          <a:p>
            <a:pPr algn="r" rtl="1">
              <a:buNone/>
            </a:pPr>
            <a:endParaRPr lang="en-US" dirty="0" smtClean="0"/>
          </a:p>
          <a:p>
            <a:pPr algn="r" rtl="1"/>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fa-IR" sz="4000" dirty="0" smtClean="0">
                <a:effectLst>
                  <a:outerShdw blurRad="38100" dist="38100" dir="2700000" algn="tl">
                    <a:srgbClr val="000000">
                      <a:alpha val="43137"/>
                    </a:srgbClr>
                  </a:outerShdw>
                </a:effectLst>
                <a:cs typeface="B Nazanin" pitchFamily="2" charset="-78"/>
              </a:rPr>
              <a:t/>
            </a:r>
            <a:br>
              <a:rPr lang="fa-IR" sz="4000" dirty="0" smtClean="0">
                <a:effectLst>
                  <a:outerShdw blurRad="38100" dist="38100" dir="2700000" algn="tl">
                    <a:srgbClr val="000000">
                      <a:alpha val="43137"/>
                    </a:srgbClr>
                  </a:outerShdw>
                </a:effectLst>
                <a:cs typeface="B Nazanin" pitchFamily="2" charset="-78"/>
              </a:rPr>
            </a:br>
            <a:r>
              <a:rPr lang="fa-IR" sz="4000" dirty="0" smtClean="0">
                <a:effectLst>
                  <a:outerShdw blurRad="38100" dist="38100" dir="2700000" algn="tl">
                    <a:srgbClr val="000000">
                      <a:alpha val="43137"/>
                    </a:srgbClr>
                  </a:outerShdw>
                </a:effectLst>
                <a:cs typeface="B Nazanin" pitchFamily="2" charset="-78"/>
              </a:rPr>
              <a:t/>
            </a:r>
            <a:br>
              <a:rPr lang="fa-IR" sz="4000" dirty="0" smtClean="0">
                <a:effectLst>
                  <a:outerShdw blurRad="38100" dist="38100" dir="2700000" algn="tl">
                    <a:srgbClr val="000000">
                      <a:alpha val="43137"/>
                    </a:srgbClr>
                  </a:outerShdw>
                </a:effectLst>
                <a:cs typeface="B Nazanin" pitchFamily="2" charset="-78"/>
              </a:rPr>
            </a:br>
            <a:r>
              <a:rPr lang="fa-IR" sz="4000" dirty="0" smtClean="0">
                <a:effectLst>
                  <a:outerShdw blurRad="38100" dist="38100" dir="2700000" algn="tl">
                    <a:srgbClr val="000000">
                      <a:alpha val="43137"/>
                    </a:srgbClr>
                  </a:outerShdw>
                </a:effectLst>
                <a:cs typeface="B Nazanin" pitchFamily="2" charset="-78"/>
              </a:rPr>
              <a:t/>
            </a:r>
            <a:br>
              <a:rPr lang="fa-IR" sz="4000" dirty="0" smtClean="0">
                <a:effectLst>
                  <a:outerShdw blurRad="38100" dist="38100" dir="2700000" algn="tl">
                    <a:srgbClr val="000000">
                      <a:alpha val="43137"/>
                    </a:srgbClr>
                  </a:outerShdw>
                </a:effectLst>
                <a:cs typeface="B Nazanin" pitchFamily="2" charset="-78"/>
              </a:rPr>
            </a:br>
            <a:r>
              <a:rPr lang="ar-SA" sz="4000" dirty="0" smtClean="0">
                <a:effectLst>
                  <a:outerShdw blurRad="38100" dist="38100" dir="2700000" algn="tl">
                    <a:srgbClr val="000000">
                      <a:alpha val="43137"/>
                    </a:srgbClr>
                  </a:outerShdw>
                </a:effectLst>
                <a:cs typeface="B Nazanin" pitchFamily="2" charset="-78"/>
              </a:rPr>
              <a:t>راه </a:t>
            </a:r>
            <a:r>
              <a:rPr lang="ar-SA" sz="4000" dirty="0" smtClean="0">
                <a:effectLst>
                  <a:outerShdw blurRad="38100" dist="38100" dir="2700000" algn="tl">
                    <a:srgbClr val="000000">
                      <a:alpha val="43137"/>
                    </a:srgbClr>
                  </a:outerShdw>
                </a:effectLst>
                <a:cs typeface="B Nazanin" pitchFamily="2" charset="-78"/>
              </a:rPr>
              <a:t>های کنترل خشم</a:t>
            </a:r>
            <a:r>
              <a:rPr lang="en-US" sz="4000" dirty="0" smtClean="0">
                <a:effectLst>
                  <a:outerShdw blurRad="38100" dist="38100" dir="2700000" algn="tl">
                    <a:srgbClr val="000000">
                      <a:alpha val="43137"/>
                    </a:srgbClr>
                  </a:outerShdw>
                </a:effectLst>
                <a:cs typeface="B Nazanin" pitchFamily="2" charset="-78"/>
              </a:rPr>
              <a:t/>
            </a:r>
            <a:br>
              <a:rPr lang="en-US" sz="4000" dirty="0" smtClean="0">
                <a:effectLst>
                  <a:outerShdw blurRad="38100" dist="38100" dir="2700000" algn="tl">
                    <a:srgbClr val="000000">
                      <a:alpha val="43137"/>
                    </a:srgbClr>
                  </a:outerShdw>
                </a:effectLst>
                <a:cs typeface="B Nazanin" pitchFamily="2" charset="-78"/>
              </a:rPr>
            </a:br>
            <a:endParaRPr lang="en-US" sz="4000" dirty="0">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p:txBody>
          <a:bodyPr>
            <a:normAutofit lnSpcReduction="10000"/>
          </a:bodyPr>
          <a:lstStyle/>
          <a:p>
            <a:pPr algn="r" rtl="1">
              <a:buNone/>
            </a:pPr>
            <a:r>
              <a:rPr lang="fa-IR" b="1" dirty="0" smtClean="0">
                <a:cs typeface="B Nazanin" pitchFamily="2" charset="-78"/>
              </a:rPr>
              <a:t>1</a:t>
            </a:r>
            <a:r>
              <a:rPr lang="ar-SA" b="1" dirty="0" smtClean="0">
                <a:cs typeface="B Nazanin" pitchFamily="2" charset="-78"/>
              </a:rPr>
              <a:t>-با </a:t>
            </a:r>
            <a:r>
              <a:rPr lang="ar-SA" b="1" dirty="0" smtClean="0">
                <a:cs typeface="B Nazanin" pitchFamily="2" charset="-78"/>
              </a:rPr>
              <a:t>نوشتن شرحی از شرایطی که باعث خشم می شود بر افکار بدبینانه خود نظارت کنید.</a:t>
            </a:r>
            <a:endParaRPr lang="en-US" dirty="0" smtClean="0">
              <a:cs typeface="B Nazanin" pitchFamily="2" charset="-78"/>
            </a:endParaRPr>
          </a:p>
          <a:p>
            <a:pPr algn="just" rtl="1">
              <a:buNone/>
            </a:pPr>
            <a:r>
              <a:rPr lang="ar-SA" b="1" dirty="0" smtClean="0">
                <a:cs typeface="B Nazanin" pitchFamily="2" charset="-78"/>
              </a:rPr>
              <a:t>2- خودتان را در جای دیگران قرار دهید این عمل چشم انداز دیگری به شما می دهد، به یاد بسپارید همه ما انسان هستیم و انسان جایز الخطاست.</a:t>
            </a:r>
            <a:endParaRPr lang="en-US" dirty="0" smtClean="0">
              <a:cs typeface="B Nazanin" pitchFamily="2" charset="-78"/>
            </a:endParaRPr>
          </a:p>
          <a:p>
            <a:pPr algn="just" rtl="1">
              <a:buNone/>
            </a:pPr>
            <a:r>
              <a:rPr lang="ar-SA" b="1" dirty="0" smtClean="0">
                <a:cs typeface="B Nazanin" pitchFamily="2" charset="-78"/>
              </a:rPr>
              <a:t>3-به هنگام خشمگین شدن بخندید و به موقعیت های خشم برانگیز رنگ شوخی و مزاح ببخشید.</a:t>
            </a:r>
            <a:endParaRPr lang="en-US" dirty="0" smtClean="0">
              <a:cs typeface="B Nazanin" pitchFamily="2" charset="-78"/>
            </a:endParaRPr>
          </a:p>
          <a:p>
            <a:pPr algn="r" rtl="1">
              <a:buNone/>
            </a:pPr>
            <a:r>
              <a:rPr lang="ar-SA" b="1" dirty="0" smtClean="0">
                <a:cs typeface="B Nazanin" pitchFamily="2" charset="-78"/>
              </a:rPr>
              <a:t>4-مهارت خوب گوش دادن به سخنان دیگران و نحوه ارتباطات صحیح را بیاموزید.</a:t>
            </a:r>
            <a:endParaRPr lang="en-US" dirty="0" smtClean="0">
              <a:cs typeface="B Nazanin" pitchFamily="2" charset="-78"/>
            </a:endParaRPr>
          </a:p>
          <a:p>
            <a:pPr algn="just" rtl="1">
              <a:buNone/>
            </a:pPr>
            <a:r>
              <a:rPr lang="ar-SA" b="1" dirty="0" smtClean="0">
                <a:cs typeface="B Nazanin" pitchFamily="2" charset="-78"/>
              </a:rPr>
              <a:t>5-نحوه اظهار وجود را بیاموزید ، اظهار وجود جانشین سازنده و راهگشای خشونت است.</a:t>
            </a:r>
            <a:endParaRPr lang="en-US" dirty="0" smtClean="0">
              <a:cs typeface="B Nazanin" pitchFamily="2" charset="-78"/>
            </a:endParaRPr>
          </a:p>
          <a:p>
            <a:pPr algn="r" rtl="1">
              <a:buNone/>
            </a:pPr>
            <a:endParaRPr lang="en-US" dirty="0">
              <a:cs typeface="B Nazanin"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buNone/>
            </a:pPr>
            <a:r>
              <a:rPr lang="ar-SA" b="1" dirty="0" smtClean="0"/>
              <a:t>6-</a:t>
            </a:r>
            <a:r>
              <a:rPr lang="ar-SA" b="1" dirty="0" smtClean="0">
                <a:cs typeface="B Nazanin" pitchFamily="2" charset="-78"/>
              </a:rPr>
              <a:t>گاه </a:t>
            </a:r>
            <a:r>
              <a:rPr lang="ar-SA" b="1" dirty="0" smtClean="0">
                <a:cs typeface="B Nazanin" pitchFamily="2" charset="-78"/>
              </a:rPr>
              <a:t>کسی شما را عصبانی کرد سعی کنید به او توضیح بدهید که به چه دلیل و بنا بر کدام رفتار ، شما از او ناراحت و خشمگین شده اید.</a:t>
            </a:r>
            <a:endParaRPr lang="en-US" dirty="0" smtClean="0">
              <a:cs typeface="B Nazanin" pitchFamily="2" charset="-78"/>
            </a:endParaRPr>
          </a:p>
          <a:p>
            <a:pPr algn="just" rtl="1">
              <a:buNone/>
            </a:pPr>
            <a:r>
              <a:rPr lang="ar-SA" b="1" dirty="0" smtClean="0">
                <a:cs typeface="B Nazanin" pitchFamily="2" charset="-78"/>
              </a:rPr>
              <a:t>7- اگر هر روز به گونه ای زندگی کنید که گویی آن روز ، آخرین روز زندگی است در می یابید که زندگی کوتاه تر از آن است که سر هر موضوعی خشمگین شوید.</a:t>
            </a:r>
            <a:endParaRPr lang="en-US" dirty="0" smtClean="0">
              <a:cs typeface="B Nazanin" pitchFamily="2" charset="-78"/>
            </a:endParaRPr>
          </a:p>
          <a:p>
            <a:pPr algn="r" rtl="1">
              <a:buNone/>
            </a:pPr>
            <a:r>
              <a:rPr lang="ar-SA" b="1" dirty="0" smtClean="0">
                <a:cs typeface="B Nazanin" pitchFamily="2" charset="-78"/>
              </a:rPr>
              <a:t>8- آخرین گام ، بخشش کسانی است که شما را خشمگین ساخته اند ، با زدودن رنجش و دست کشیدن از انتقام و تلافی ، می بینید بار سنگین خشم از روی شانه هایتان برداشته می شود.</a:t>
            </a:r>
            <a:endParaRPr lang="en-US" dirty="0" smtClean="0">
              <a:cs typeface="B Nazanin" pitchFamily="2" charset="-78"/>
            </a:endParaRPr>
          </a:p>
          <a:p>
            <a:pPr algn="r" rtl="1">
              <a:buNone/>
            </a:pPr>
            <a:r>
              <a:rPr lang="ar-SA" b="1" dirty="0" smtClean="0">
                <a:cs typeface="B Nazanin" pitchFamily="2" charset="-78"/>
              </a:rPr>
              <a:t>9- اگر خیلی عصبانی هستید چیزی نگویید ، آرام بگیرید  ،اگر آرام باشید شما را بیشتر جدی می گیرند.</a:t>
            </a:r>
            <a:endParaRPr lang="en-US" dirty="0" smtClean="0">
              <a:cs typeface="B Nazanin" pitchFamily="2" charset="-78"/>
            </a:endParaRPr>
          </a:p>
          <a:p>
            <a:pPr algn="r" rtl="1">
              <a:buNone/>
            </a:pPr>
            <a:r>
              <a:rPr lang="ar-SA" b="1" dirty="0" smtClean="0">
                <a:cs typeface="B Nazanin" pitchFamily="2" charset="-78"/>
              </a:rPr>
              <a:t>10- سعی کنیم به جای ترور شخصیت دیگران ، رفتار خود را زیر سوال ببریم. </a:t>
            </a:r>
            <a:endParaRPr lang="en-US" dirty="0" smtClean="0">
              <a:cs typeface="B Nazanin" pitchFamily="2" charset="-78"/>
            </a:endParaRPr>
          </a:p>
          <a:p>
            <a:pPr algn="r" rtl="1"/>
            <a:endParaRPr lang="en-US" dirty="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3000" dirty="0" smtClean="0">
                <a:latin typeface="Titr" pitchFamily="2" charset="-78"/>
                <a:cs typeface="B Yagut" pitchFamily="2" charset="-78"/>
              </a:rPr>
              <a:t/>
            </a:r>
            <a:br>
              <a:rPr lang="fa-IR" sz="3000" dirty="0" smtClean="0">
                <a:latin typeface="Titr" pitchFamily="2" charset="-78"/>
                <a:cs typeface="B Yagut" pitchFamily="2" charset="-78"/>
              </a:rPr>
            </a:br>
            <a:r>
              <a:rPr lang="fa-IR" sz="3900" dirty="0" smtClean="0">
                <a:latin typeface="Titr" pitchFamily="2" charset="-78"/>
                <a:cs typeface="B Yagut" pitchFamily="2" charset="-78"/>
              </a:rPr>
              <a:t>مزایای مهارتهای ارتباطی</a:t>
            </a:r>
            <a:br>
              <a:rPr lang="fa-IR" sz="3900" dirty="0" smtClean="0">
                <a:latin typeface="Titr" pitchFamily="2" charset="-78"/>
                <a:cs typeface="B Yagut" pitchFamily="2" charset="-78"/>
              </a:rPr>
            </a:br>
            <a:r>
              <a:rPr lang="fa-IR" sz="3900" dirty="0" smtClean="0">
                <a:latin typeface="Titr" pitchFamily="2" charset="-78"/>
                <a:cs typeface="B Yagut" pitchFamily="2" charset="-78"/>
              </a:rPr>
              <a:t>مهارتهای ارتباطی به شما کمک می کنند تا :</a:t>
            </a:r>
            <a:endParaRPr lang="en-US" sz="3900" dirty="0">
              <a:latin typeface="Titr" pitchFamily="2" charset="-78"/>
              <a:cs typeface="B Yagut" pitchFamily="2" charset="-78"/>
            </a:endParaRPr>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rtl="1">
              <a:buNone/>
            </a:pPr>
            <a:r>
              <a:rPr lang="ar-SA" b="1" dirty="0" smtClean="0">
                <a:cs typeface="B Nazanin" pitchFamily="2" charset="-78"/>
              </a:rPr>
              <a:t>11- هنگام عصبانیت درباره خود و رفتار دیگران کلمات نهایی مانند هر، همیشه ، هرگز ، هیچوقت و .... به کار نگیرید.</a:t>
            </a:r>
            <a:endParaRPr lang="en-US" dirty="0" smtClean="0">
              <a:cs typeface="B Nazanin" pitchFamily="2" charset="-78"/>
            </a:endParaRPr>
          </a:p>
          <a:p>
            <a:pPr algn="just" rtl="1">
              <a:buNone/>
            </a:pPr>
            <a:r>
              <a:rPr lang="ar-SA" b="1" dirty="0" smtClean="0">
                <a:cs typeface="B Nazanin" pitchFamily="2" charset="-78"/>
              </a:rPr>
              <a:t>12-به هنگام خشم نفس عمیق بکشید. یک لیوان آب سرد بنوشید. قدم بزنید . زیرا قدم زدن به ما کمک می کند که با تغییر نقطه تمرکز، نتیجتا" خشم یک مقدار فروکش شود.</a:t>
            </a:r>
            <a:endParaRPr lang="en-US" dirty="0" smtClean="0">
              <a:cs typeface="B Nazanin" pitchFamily="2" charset="-78"/>
            </a:endParaRPr>
          </a:p>
          <a:p>
            <a:pPr algn="just" rtl="1">
              <a:buNone/>
            </a:pPr>
            <a:r>
              <a:rPr lang="ar-SA" b="1" dirty="0" smtClean="0">
                <a:cs typeface="B Nazanin" pitchFamily="2" charset="-78"/>
              </a:rPr>
              <a:t>13-اگر رفتار خود را از نگاه دیگران ببینیم کمتر دچار عصبانیت می شویم.</a:t>
            </a:r>
            <a:endParaRPr lang="en-US" dirty="0" smtClean="0">
              <a:cs typeface="B Nazanin" pitchFamily="2" charset="-78"/>
            </a:endParaRPr>
          </a:p>
          <a:p>
            <a:pPr algn="just" rtl="1">
              <a:buNone/>
            </a:pPr>
            <a:r>
              <a:rPr lang="ar-SA" b="1" dirty="0" smtClean="0">
                <a:cs typeface="B Nazanin" pitchFamily="2" charset="-78"/>
              </a:rPr>
              <a:t>14- به هنگام عصبانیت طوری رفتار نکنید که دیگران حربه ای علیه شما به دست آورند و به گفته هایتان برچسب غیر منطقی ، احساسی یا هیجانی بزنند . این امر موجب می شود که خشم شما بیشتر شود و اوضاع را بهتر نمی کند.</a:t>
            </a:r>
            <a:endParaRPr lang="en-US" dirty="0" smtClean="0">
              <a:cs typeface="B Nazanin" pitchFamily="2" charset="-78"/>
            </a:endParaRPr>
          </a:p>
          <a:p>
            <a:pPr algn="just" rtl="1">
              <a:buNone/>
            </a:pPr>
            <a:r>
              <a:rPr lang="ar-SA" b="1" dirty="0" smtClean="0">
                <a:cs typeface="B Nazanin" pitchFamily="2" charset="-78"/>
              </a:rPr>
              <a:t>15-با نوشتن شرحی از شرایط خشم دریابید کجا و چرا به شما افکار پرخاش جویانه دست می دهد بدین ترتیب این موقعیت ها را شناخته و با بهره گیری از فنونی مانند نفس عمیق  ،صحبت های مثبت با خود یا توقف فکر، چرخه خشم تان را از کار بیاندازید.</a:t>
            </a:r>
            <a:endParaRPr lang="en-US" dirty="0" smtClean="0">
              <a:cs typeface="B Nazanin" pitchFamily="2" charset="-78"/>
            </a:endParaRPr>
          </a:p>
          <a:p>
            <a:pPr algn="just" rtl="1">
              <a:buNone/>
            </a:pPr>
            <a:endParaRPr lang="en-US" dirty="0">
              <a:cs typeface="B Nazanin" pitchFamily="2"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buNone/>
            </a:pPr>
            <a:r>
              <a:rPr lang="ar-SA" b="1" dirty="0" smtClean="0">
                <a:cs typeface="B Nazanin" pitchFamily="2" charset="-78"/>
              </a:rPr>
              <a:t>16- به خودتان تلقین کنید که کمتر باید تحت تاثر مسائل ناراحت کننده قرار بگیرید، این تلقین تا اندازه ای در آرامش اعصاب موثر خواهد بود.</a:t>
            </a:r>
            <a:endParaRPr lang="en-US" dirty="0" smtClean="0">
              <a:cs typeface="B Nazanin" pitchFamily="2" charset="-78"/>
            </a:endParaRPr>
          </a:p>
          <a:p>
            <a:pPr algn="just" rtl="1">
              <a:buNone/>
            </a:pPr>
            <a:r>
              <a:rPr lang="ar-SA" b="1" dirty="0" smtClean="0">
                <a:cs typeface="B Nazanin" pitchFamily="2" charset="-78"/>
              </a:rPr>
              <a:t>17- ورزش کنید ، فعالیت جسمی به شما کمک می کند که عصبانیت شما طول مدت کوتاه تری داشته باشد،با افزایش توان جسمی قدرت غلبه شمابرعصبانیت بیشتر می </a:t>
            </a:r>
            <a:r>
              <a:rPr lang="ar-SA" b="1" dirty="0" smtClean="0">
                <a:cs typeface="B Nazanin" pitchFamily="2" charset="-78"/>
              </a:rPr>
              <a:t>شود</a:t>
            </a:r>
            <a:r>
              <a:rPr lang="ar-SA" b="1" dirty="0" smtClean="0">
                <a:cs typeface="B Nazanin" pitchFamily="2" charset="-78"/>
              </a:rPr>
              <a:t>.</a:t>
            </a:r>
            <a:endParaRPr lang="en-US" dirty="0" smtClean="0">
              <a:cs typeface="B Nazanin" pitchFamily="2" charset="-78"/>
            </a:endParaRPr>
          </a:p>
          <a:p>
            <a:pPr algn="just" rtl="1">
              <a:buNone/>
            </a:pPr>
            <a:r>
              <a:rPr lang="ar-SA" b="1" dirty="0" smtClean="0">
                <a:cs typeface="B Nazanin" pitchFamily="2" charset="-78"/>
              </a:rPr>
              <a:t>18- یک لحظه تفکر کنید ، در مراحل شدید عصبانیت بهتر است از مواجهه با فردی که از دست او عصبانی هستید دور شوید و در مقابل او قرار نگیرید به جای این چند لحظه به خود فرصت بدهید تا آرام شده و در مورد روش های ابراز عصبانیت کمی فکر کنید.</a:t>
            </a:r>
            <a:endParaRPr lang="en-US" dirty="0" smtClean="0">
              <a:cs typeface="B Nazanin" pitchFamily="2" charset="-78"/>
            </a:endParaRPr>
          </a:p>
          <a:p>
            <a:pPr algn="just" rtl="1">
              <a:buNone/>
            </a:pPr>
            <a:r>
              <a:rPr lang="ar-SA" b="1" dirty="0" smtClean="0">
                <a:cs typeface="B Nazanin" pitchFamily="2" charset="-78"/>
              </a:rPr>
              <a:t>19-موقعیت را بپذیرید ، برخی چیزها را نمی توان تغییر داد ، گاهی باید به جای عصبانی شدن وضعیت کنونی را پذیرفت وبا آن سازگاری پیدا کرد. در این صورت لازم است شیوه های مقابله با مشکلات را یاد گرفته و با آنها سازگار شوید.</a:t>
            </a:r>
            <a:endParaRPr lang="en-US" dirty="0" smtClean="0">
              <a:cs typeface="B Nazanin" pitchFamily="2" charset="-78"/>
            </a:endParaRPr>
          </a:p>
          <a:p>
            <a:pPr algn="just" rtl="1">
              <a:buNone/>
            </a:pPr>
            <a:r>
              <a:rPr lang="ar-SA" b="1" dirty="0" smtClean="0">
                <a:cs typeface="B Nazanin" pitchFamily="2" charset="-78"/>
              </a:rPr>
              <a:t>20- از مهارت حل مشکل استفاده کنید ، با خود فکر کنید و راه حل های دیگری را به غیر از عصبانیت برای حل مشکل پیدا کنید.</a:t>
            </a:r>
            <a:endParaRPr lang="en-US" dirty="0" smtClean="0">
              <a:cs typeface="B Nazanin" pitchFamily="2" charset="-78"/>
            </a:endParaRPr>
          </a:p>
          <a:p>
            <a:pPr algn="just" rtl="1">
              <a:buNone/>
            </a:pPr>
            <a:endParaRPr lang="en-US" dirty="0">
              <a:cs typeface="B Nazanin" pitchFamily="2" charset="-7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buNone/>
            </a:pPr>
            <a:endParaRPr lang="fa-IR" dirty="0" smtClean="0"/>
          </a:p>
          <a:p>
            <a:pPr algn="ctr" rtl="1">
              <a:buNone/>
            </a:pPr>
            <a:endParaRPr lang="fa-IR" dirty="0" smtClean="0"/>
          </a:p>
          <a:p>
            <a:pPr algn="ctr" rtl="1">
              <a:buNone/>
            </a:pPr>
            <a:r>
              <a:rPr lang="ar-SA" sz="4000" b="1" i="1" dirty="0" smtClean="0">
                <a:solidFill>
                  <a:schemeClr val="accent1">
                    <a:lumMod val="75000"/>
                  </a:schemeClr>
                </a:solidFill>
                <a:cs typeface="B Nazanin" pitchFamily="2" charset="-78"/>
              </a:rPr>
              <a:t>احساس ناخوشایند نسبت به دیگران شما را آزار می دهد نه دیگران را پس به خاطر خودتان بخشنده باشید</a:t>
            </a:r>
            <a:endParaRPr lang="en-US" sz="4000" dirty="0" smtClean="0">
              <a:solidFill>
                <a:schemeClr val="accent1">
                  <a:lumMod val="75000"/>
                </a:schemeClr>
              </a:solidFill>
              <a:cs typeface="B Nazanin" pitchFamily="2" charset="-78"/>
            </a:endParaRPr>
          </a:p>
          <a:p>
            <a:pPr algn="ctr" rtl="1">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500034" y="2714620"/>
            <a:ext cx="8215370" cy="857256"/>
          </a:xfrm>
          <a:prstGeom prst="ribbon2">
            <a:avLst>
              <a:gd name="adj1" fmla="val 16667"/>
              <a:gd name="adj2" fmla="val 7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r" rtl="1"/>
            <a:r>
              <a:rPr lang="fa-IR" dirty="0" smtClean="0">
                <a:cs typeface="B Yagut" pitchFamily="2" charset="-78"/>
              </a:rPr>
              <a:t>موانع ارتباطی</a:t>
            </a:r>
            <a:endParaRPr lang="en-US" dirty="0">
              <a:cs typeface="B Yagut" pitchFamily="2" charset="-78"/>
            </a:endParaRPr>
          </a:p>
        </p:txBody>
      </p:sp>
      <p:sp>
        <p:nvSpPr>
          <p:cNvPr id="3" name="Content Placeholder 2"/>
          <p:cNvSpPr>
            <a:spLocks noGrp="1"/>
          </p:cNvSpPr>
          <p:nvPr>
            <p:ph idx="1"/>
          </p:nvPr>
        </p:nvSpPr>
        <p:spPr/>
        <p:txBody>
          <a:bodyPr>
            <a:normAutofit fontScale="92500" lnSpcReduction="20000"/>
          </a:bodyPr>
          <a:lstStyle/>
          <a:p>
            <a:pPr algn="r" rtl="1">
              <a:buNone/>
            </a:pPr>
            <a:r>
              <a:rPr lang="fa-IR" b="1" dirty="0" smtClean="0"/>
              <a:t>قضاوت کردن – ارجاع به خود – بی توجهی به احساسات فرد مقابل – قطع کردن صحبت فرد مقابل – ارایه راه حل – مسخره کردن – تهدید کردن- برچسب زدن</a:t>
            </a:r>
          </a:p>
          <a:p>
            <a:pPr algn="r" rtl="1">
              <a:buNone/>
            </a:pPr>
            <a:endParaRPr lang="en-US" b="1" dirty="0" smtClean="0"/>
          </a:p>
          <a:p>
            <a:pPr algn="ctr" rtl="1">
              <a:buNone/>
            </a:pPr>
            <a:r>
              <a:rPr lang="ar-SA" b="1" dirty="0" smtClean="0">
                <a:solidFill>
                  <a:srgbClr val="FFFF00"/>
                </a:solidFill>
              </a:rPr>
              <a:t>سد ها و موانع ارتباطی در سه مقوله اصلی جای میگیرند:</a:t>
            </a:r>
            <a:endParaRPr lang="fa-IR" b="1" dirty="0" smtClean="0">
              <a:solidFill>
                <a:srgbClr val="FFFF00"/>
              </a:solidFill>
            </a:endParaRPr>
          </a:p>
          <a:p>
            <a:pPr algn="r" rtl="1">
              <a:buNone/>
            </a:pPr>
            <a:endParaRPr lang="fa-IR" b="1" dirty="0" smtClean="0"/>
          </a:p>
          <a:p>
            <a:pPr algn="r" rtl="1"/>
            <a:r>
              <a:rPr lang="ar-SA" dirty="0" smtClean="0">
                <a:cs typeface="B Yagut" pitchFamily="2" charset="-78"/>
              </a:rPr>
              <a:t>قضاوت که ارزشیابی بدون داشتن اطلاعات کافی در مورد فرد دیگر است</a:t>
            </a:r>
            <a:r>
              <a:rPr lang="fa-IR" dirty="0" smtClean="0">
                <a:cs typeface="B Yagut" pitchFamily="2" charset="-78"/>
              </a:rPr>
              <a:t> .</a:t>
            </a:r>
          </a:p>
          <a:p>
            <a:pPr algn="r" rtl="1">
              <a:buNone/>
            </a:pPr>
            <a:endParaRPr lang="fa-IR" dirty="0" smtClean="0">
              <a:cs typeface="B Yagut" pitchFamily="2" charset="-78"/>
            </a:endParaRPr>
          </a:p>
          <a:p>
            <a:pPr algn="r" rtl="1"/>
            <a:r>
              <a:rPr lang="ar-SA" dirty="0" smtClean="0">
                <a:cs typeface="B Yagut" pitchFamily="2" charset="-78"/>
              </a:rPr>
              <a:t>ارایه راه حل یعنی به هر نحوی سعی در حل مشکل طرف مقابل کنیم بدون این که وضعیت احساسی او را مد نظر قرار دهیم</a:t>
            </a:r>
            <a:endParaRPr lang="fa-IR" dirty="0" smtClean="0">
              <a:cs typeface="B Yagut" pitchFamily="2" charset="-78"/>
            </a:endParaRPr>
          </a:p>
          <a:p>
            <a:pPr algn="r" rtl="1"/>
            <a:endParaRPr lang="fa-IR" dirty="0" smtClean="0">
              <a:cs typeface="B Yagut" pitchFamily="2" charset="-78"/>
            </a:endParaRPr>
          </a:p>
          <a:p>
            <a:pPr algn="r" rtl="1"/>
            <a:r>
              <a:rPr lang="ar-SA" dirty="0" smtClean="0">
                <a:cs typeface="B Yagut" pitchFamily="2" charset="-78"/>
              </a:rPr>
              <a:t>اجتناب از نگرانی های طرف مقابل که به معنی منحرف کردن گفتگوی فرد از مسیر اصلی است</a:t>
            </a:r>
            <a:endParaRPr lang="fa-IR" dirty="0" smtClean="0">
              <a:cs typeface="B Yagut" pitchFamily="2" charset="-78"/>
            </a:endParaRPr>
          </a:p>
          <a:p>
            <a:pPr algn="r" rtl="1"/>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agut" pitchFamily="2" charset="-78"/>
              </a:rPr>
              <a:t>تعارض در روابط بین فردی</a:t>
            </a:r>
            <a:endParaRPr lang="en-US" dirty="0">
              <a:cs typeface="B Yagut" pitchFamily="2" charset="-78"/>
            </a:endParaRPr>
          </a:p>
        </p:txBody>
      </p:sp>
      <p:sp>
        <p:nvSpPr>
          <p:cNvPr id="3" name="Content Placeholder 2"/>
          <p:cNvSpPr>
            <a:spLocks noGrp="1"/>
          </p:cNvSpPr>
          <p:nvPr>
            <p:ph idx="1"/>
          </p:nvPr>
        </p:nvSpPr>
        <p:spPr/>
        <p:txBody>
          <a:bodyPr>
            <a:normAutofit lnSpcReduction="10000"/>
          </a:bodyPr>
          <a:lstStyle/>
          <a:p>
            <a:pPr algn="just" rtl="1"/>
            <a:r>
              <a:rPr lang="ar-SA" dirty="0" smtClean="0">
                <a:cs typeface="B Yagut" pitchFamily="2" charset="-78"/>
              </a:rPr>
              <a:t>از مهمترین تفاوت های فردی که روی رابطه ما با دیگران اثر می گذارد، تفاوت در نقطه نظرها و دیدگاه ها است.</a:t>
            </a:r>
            <a:endParaRPr lang="fa-IR" dirty="0" smtClean="0">
              <a:cs typeface="B Yagut" pitchFamily="2" charset="-78"/>
            </a:endParaRPr>
          </a:p>
          <a:p>
            <a:pPr algn="r" rtl="1"/>
            <a:r>
              <a:rPr lang="ar-SA" dirty="0" smtClean="0">
                <a:cs typeface="B Yagut" pitchFamily="2" charset="-78"/>
              </a:rPr>
              <a:t>داشتن اختلاف نظر یک قسمت جدا نشدنی از ارتباطات شما است و می تواند باعث رشد و ارتقاء مهارت های بین فردی شما گردد.</a:t>
            </a:r>
            <a:endParaRPr lang="fa-IR" dirty="0" smtClean="0">
              <a:cs typeface="B Yagut" pitchFamily="2" charset="-78"/>
            </a:endParaRPr>
          </a:p>
          <a:p>
            <a:pPr algn="r" rtl="1"/>
            <a:r>
              <a:rPr lang="ar-SA" dirty="0" smtClean="0">
                <a:cs typeface="B Yagut" pitchFamily="2" charset="-78"/>
              </a:rPr>
              <a:t>بسیار مهم است که به جای تلاش در جهت حذف اختلاف نظر، سعی کنیم مهارت هایی را برای حل مؤثر اختلالات و تعارضات بین فردی بیاموزیم.</a:t>
            </a:r>
            <a:endParaRPr lang="fa-IR" dirty="0" smtClean="0">
              <a:cs typeface="B Yagut" pitchFamily="2" charset="-78"/>
            </a:endParaRPr>
          </a:p>
          <a:p>
            <a:pPr algn="just" rtl="1"/>
            <a:r>
              <a:rPr lang="ar-SA" dirty="0" smtClean="0">
                <a:cs typeface="B Yagut" pitchFamily="2" charset="-78"/>
              </a:rPr>
              <a:t>یادمان باشد که اگر ما از بحث و جدل پرهیز کنیم، و یا مشکلات بین فردی خود را به شیوه ای نامناسب و ناکافی حل کنیم، آنگاه در درازمدت با مشکلات بسیار جدی تر در روابط بین فردی خود روبرو خواهیم شد.</a:t>
            </a:r>
            <a:endParaRPr lang="en-US" dirty="0" smtClean="0">
              <a:cs typeface="B Yagut" pitchFamily="2" charset="-78"/>
            </a:endParaRPr>
          </a:p>
          <a:p>
            <a:pPr algn="r" rtl="1"/>
            <a:endParaRPr lang="en-US" dirty="0">
              <a:cs typeface="B Yagut"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71472" y="4357694"/>
            <a:ext cx="8072494" cy="185738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pPr algn="r" rtl="1"/>
            <a:r>
              <a:rPr lang="ar-SA" sz="3500" b="1" dirty="0" smtClean="0">
                <a:cs typeface="B Yagut" pitchFamily="2" charset="-78"/>
              </a:rPr>
              <a:t>راه کارهایی برای مدیریت اختلاف </a:t>
            </a:r>
            <a:r>
              <a:rPr lang="en-US" sz="3500" dirty="0" smtClean="0">
                <a:cs typeface="B Yagut" pitchFamily="2" charset="-78"/>
              </a:rPr>
              <a:t/>
            </a:r>
            <a:br>
              <a:rPr lang="en-US" sz="3500" dirty="0" smtClean="0">
                <a:cs typeface="B Yagut" pitchFamily="2" charset="-78"/>
              </a:rPr>
            </a:br>
            <a:endParaRPr lang="en-US" sz="3500" dirty="0">
              <a:cs typeface="B Yagut"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fa-IR" dirty="0" smtClean="0">
                <a:cs typeface="B Yagut" pitchFamily="2" charset="-78"/>
              </a:rPr>
              <a:t>اگر فرد مهارت های لازم برای حل اختلاف را داشته باشد آنگاه اختلاف به نوع سازنده خود تبدیل می شود.</a:t>
            </a:r>
            <a:endParaRPr lang="en-US" dirty="0" smtClean="0">
              <a:cs typeface="B Yagut" pitchFamily="2" charset="-78"/>
            </a:endParaRPr>
          </a:p>
          <a:p>
            <a:pPr algn="r" rtl="1"/>
            <a:r>
              <a:rPr lang="ar-SA" dirty="0" smtClean="0">
                <a:cs typeface="B Yagut" pitchFamily="2" charset="-78"/>
              </a:rPr>
              <a:t>افراد مختلف برای حل اختلاف، شیوه های مختلفی دارند. شیوه های حل اختلاف در کودکی آموخته می شوند و بسیاری مواقع هنگامی که اختلافی پیش می آید به طور خودکار به کار می افتند.</a:t>
            </a:r>
            <a:endParaRPr lang="en-US" dirty="0" smtClean="0">
              <a:cs typeface="B Yagut" pitchFamily="2" charset="-78"/>
            </a:endParaRPr>
          </a:p>
          <a:p>
            <a:pPr algn="r" rtl="1"/>
            <a:endParaRPr lang="fa-IR" dirty="0" smtClean="0">
              <a:cs typeface="B Yagut" pitchFamily="2" charset="-78"/>
            </a:endParaRPr>
          </a:p>
          <a:p>
            <a:pPr algn="ctr" rtl="1">
              <a:buNone/>
            </a:pPr>
            <a:r>
              <a:rPr lang="ar-SA" sz="2800" dirty="0" smtClean="0">
                <a:cs typeface="B Yagut" pitchFamily="2" charset="-78"/>
              </a:rPr>
              <a:t>در مواقع اختلاف، افراد دو مسئله اصلی را مد نظر قرار می دهند:</a:t>
            </a:r>
            <a:endParaRPr lang="fa-IR" sz="2800" dirty="0" smtClean="0">
              <a:cs typeface="B Yagut" pitchFamily="2" charset="-78"/>
            </a:endParaRPr>
          </a:p>
          <a:p>
            <a:pPr algn="r" rtl="1">
              <a:buNone/>
            </a:pPr>
            <a:endParaRPr lang="fa-IR" dirty="0" smtClean="0">
              <a:cs typeface="B Yagut" pitchFamily="2" charset="-78"/>
            </a:endParaRPr>
          </a:p>
          <a:p>
            <a:pPr algn="r" rtl="1">
              <a:buNone/>
            </a:pPr>
            <a:r>
              <a:rPr lang="fa-IR" dirty="0" smtClean="0">
                <a:cs typeface="B Yagut" pitchFamily="2" charset="-78"/>
              </a:rPr>
              <a:t>1-رسیدن به اهداف شخصی : زمانی که اهداف یک نفر با اهداف فرد دیگر در تضاد قرار می گیرد اختلاف پیش می آید.</a:t>
            </a:r>
          </a:p>
          <a:p>
            <a:pPr algn="r" rtl="1">
              <a:buNone/>
            </a:pPr>
            <a:r>
              <a:rPr lang="fa-IR" dirty="0" smtClean="0">
                <a:cs typeface="B Yagut" pitchFamily="2" charset="-78"/>
              </a:rPr>
              <a:t>2- حفظ ارتباط خوب با سایر افراد : فرد معمولا“ نیازمند حفظ رابطه خوب با فرد مقابل در اینده می باشد.</a:t>
            </a:r>
            <a:endParaRPr lang="en-US" dirty="0" smtClean="0">
              <a:cs typeface="B Yagut" pitchFamily="2" charset="-78"/>
            </a:endParaRPr>
          </a:p>
          <a:p>
            <a:pPr algn="r" rtl="1">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p Ribbon 4"/>
          <p:cNvSpPr/>
          <p:nvPr/>
        </p:nvSpPr>
        <p:spPr>
          <a:xfrm>
            <a:off x="1509690" y="3722144"/>
            <a:ext cx="6215106" cy="928694"/>
          </a:xfrm>
          <a:prstGeom prst="ribbon2">
            <a:avLst>
              <a:gd name="adj1" fmla="val 16667"/>
              <a:gd name="adj2"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Up Ribbon 3"/>
          <p:cNvSpPr/>
          <p:nvPr/>
        </p:nvSpPr>
        <p:spPr>
          <a:xfrm>
            <a:off x="1357290" y="1643050"/>
            <a:ext cx="6215106" cy="928694"/>
          </a:xfrm>
          <a:prstGeom prst="ribbon2">
            <a:avLst>
              <a:gd name="adj1" fmla="val 16667"/>
              <a:gd name="adj2"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pPr algn="ctr" rtl="1"/>
            <a:r>
              <a:rPr lang="ar-SA" sz="2800" dirty="0" smtClean="0">
                <a:cs typeface="B Yagut" pitchFamily="2" charset="-78"/>
              </a:rPr>
              <a:t>اینکه اهداف و روابط ما هر یک تا چه اندازه برای ما اهمیت دارند، منجر به پنج سبک حل اختلاف می گردد: </a:t>
            </a:r>
            <a:r>
              <a:rPr lang="en-US" sz="2800" dirty="0" smtClean="0">
                <a:cs typeface="B Yagut" pitchFamily="2" charset="-78"/>
              </a:rPr>
              <a:t/>
            </a:r>
            <a:br>
              <a:rPr lang="en-US" sz="2800" dirty="0" smtClean="0">
                <a:cs typeface="B Yagut" pitchFamily="2" charset="-78"/>
              </a:rPr>
            </a:br>
            <a:endParaRPr lang="en-US" sz="2800" dirty="0">
              <a:cs typeface="B Yagut" pitchFamily="2" charset="-78"/>
            </a:endParaRPr>
          </a:p>
        </p:txBody>
      </p:sp>
      <p:sp>
        <p:nvSpPr>
          <p:cNvPr id="3" name="Content Placeholder 2"/>
          <p:cNvSpPr>
            <a:spLocks noGrp="1"/>
          </p:cNvSpPr>
          <p:nvPr>
            <p:ph idx="1"/>
          </p:nvPr>
        </p:nvSpPr>
        <p:spPr/>
        <p:txBody>
          <a:bodyPr>
            <a:normAutofit fontScale="92500" lnSpcReduction="20000"/>
          </a:bodyPr>
          <a:lstStyle/>
          <a:p>
            <a:pPr algn="ctr" rtl="1">
              <a:buNone/>
            </a:pPr>
            <a:r>
              <a:rPr lang="fa-IR" sz="3200" dirty="0" smtClean="0">
                <a:solidFill>
                  <a:srgbClr val="FFFF00"/>
                </a:solidFill>
                <a:cs typeface="B Yagut" pitchFamily="2" charset="-78"/>
              </a:rPr>
              <a:t>سبک لاک پشتی یا کناره گیرانه </a:t>
            </a:r>
          </a:p>
          <a:p>
            <a:pPr algn="r" rtl="1">
              <a:lnSpc>
                <a:spcPct val="170000"/>
              </a:lnSpc>
              <a:buNone/>
            </a:pPr>
            <a:r>
              <a:rPr lang="fa-IR" dirty="0" smtClean="0">
                <a:cs typeface="B Yagut" pitchFamily="2" charset="-78"/>
              </a:rPr>
              <a:t>1.</a:t>
            </a:r>
            <a:r>
              <a:rPr lang="ar-SA" dirty="0" smtClean="0">
                <a:cs typeface="B Yagut" pitchFamily="2" charset="-78"/>
              </a:rPr>
              <a:t>از تعارض اجتناب کرده واز موضوعات اختلاف برانگیز پرهیز می کنند.</a:t>
            </a:r>
            <a:endParaRPr lang="fa-IR" dirty="0" smtClean="0">
              <a:cs typeface="B Yagut" pitchFamily="2" charset="-78"/>
            </a:endParaRPr>
          </a:p>
          <a:p>
            <a:pPr algn="r" rtl="1">
              <a:lnSpc>
                <a:spcPct val="170000"/>
              </a:lnSpc>
              <a:buNone/>
            </a:pPr>
            <a:r>
              <a:rPr lang="fa-IR" dirty="0" smtClean="0">
                <a:cs typeface="B Yagut" pitchFamily="2" charset="-78"/>
              </a:rPr>
              <a:t>2.</a:t>
            </a:r>
            <a:r>
              <a:rPr lang="ar-SA" dirty="0" smtClean="0">
                <a:cs typeface="B Yagut" pitchFamily="2" charset="-78"/>
              </a:rPr>
              <a:t>این افراد هم از اهداف شخصی و هم از روابط خود با دیگران می گذرند.</a:t>
            </a:r>
            <a:endParaRPr lang="fa-IR" dirty="0" smtClean="0">
              <a:cs typeface="B Yagut" pitchFamily="2" charset="-78"/>
            </a:endParaRPr>
          </a:p>
          <a:p>
            <a:pPr algn="r" rtl="1"/>
            <a:endParaRPr lang="fa-IR" dirty="0" smtClean="0">
              <a:cs typeface="B Yagut" pitchFamily="2" charset="-78"/>
            </a:endParaRPr>
          </a:p>
          <a:p>
            <a:pPr algn="ctr" rtl="1">
              <a:buNone/>
            </a:pPr>
            <a:r>
              <a:rPr lang="fa-IR" sz="3200" dirty="0" smtClean="0">
                <a:solidFill>
                  <a:srgbClr val="FFFF00"/>
                </a:solidFill>
                <a:cs typeface="B Yagut" pitchFamily="2" charset="-78"/>
              </a:rPr>
              <a:t>سبک کوسه وار یا زورگویانه</a:t>
            </a:r>
          </a:p>
          <a:p>
            <a:pPr marL="514350" indent="-514350" algn="r" rtl="1">
              <a:lnSpc>
                <a:spcPct val="170000"/>
              </a:lnSpc>
              <a:buAutoNum type="arabicPeriod"/>
            </a:pPr>
            <a:r>
              <a:rPr lang="ar-SA" dirty="0" smtClean="0">
                <a:cs typeface="B Yagut" pitchFamily="2" charset="-78"/>
              </a:rPr>
              <a:t>این افراد عقیده و نظر خود را در مورد شیوه حل اختلاف به فرد مقابل تحمیل می کنند.</a:t>
            </a:r>
            <a:endParaRPr lang="fa-IR" dirty="0" smtClean="0">
              <a:cs typeface="B Yagut" pitchFamily="2" charset="-78"/>
            </a:endParaRPr>
          </a:p>
          <a:p>
            <a:pPr marL="514350" indent="-514350" algn="r" rtl="1">
              <a:lnSpc>
                <a:spcPct val="170000"/>
              </a:lnSpc>
              <a:buAutoNum type="arabicPeriod"/>
            </a:pPr>
            <a:r>
              <a:rPr lang="ar-SA" dirty="0" smtClean="0">
                <a:cs typeface="B Yagut" pitchFamily="2" charset="-78"/>
              </a:rPr>
              <a:t>برای این افراد رسیدن به هدف مهمتر از خود روابط است .</a:t>
            </a:r>
            <a:endParaRPr lang="fa-IR" dirty="0" smtClean="0">
              <a:cs typeface="B Yagut" pitchFamily="2" charset="-78"/>
            </a:endParaRPr>
          </a:p>
          <a:p>
            <a:pPr algn="r" rtl="1"/>
            <a:endParaRPr lang="fa-IR" dirty="0" smtClean="0">
              <a:cs typeface="B Yagut" pitchFamily="2" charset="-78"/>
            </a:endParaRPr>
          </a:p>
          <a:p>
            <a:pPr marL="514350" indent="-514350" algn="r" rtl="1">
              <a:buAutoNum type="arabicPeriod"/>
            </a:pPr>
            <a:endParaRPr lang="fa-IR" dirty="0" smtClean="0">
              <a:cs typeface="B Yagut" pitchFamily="2" charset="-78"/>
            </a:endParaRPr>
          </a:p>
          <a:p>
            <a:pPr algn="r" rtl="1">
              <a:buNone/>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428596" y="1737646"/>
            <a:ext cx="8072494" cy="928694"/>
          </a:xfrm>
          <a:prstGeom prst="ribbon2">
            <a:avLst>
              <a:gd name="adj1" fmla="val 16667"/>
              <a:gd name="adj2" fmla="val 75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lstStyle/>
          <a:p>
            <a:pPr algn="ctr" rtl="1">
              <a:buNone/>
            </a:pPr>
            <a:r>
              <a:rPr lang="fa-IR" sz="3200" dirty="0" smtClean="0">
                <a:solidFill>
                  <a:srgbClr val="FFFF00"/>
                </a:solidFill>
                <a:cs typeface="B Yagut" pitchFamily="2" charset="-78"/>
              </a:rPr>
              <a:t>سبک خرس اسباب بازی یا توام با آرامش</a:t>
            </a:r>
          </a:p>
          <a:p>
            <a:pPr marL="514350" indent="-514350" algn="r" rtl="1">
              <a:lnSpc>
                <a:spcPct val="170000"/>
              </a:lnSpc>
              <a:buAutoNum type="arabicPeriod"/>
            </a:pPr>
            <a:r>
              <a:rPr lang="ar-SA" b="1" dirty="0" smtClean="0"/>
              <a:t>این افراد به روابط با دیگران بسیار اهمیت داده  و برای هدف اهمیت چندانی قائل نیستند. </a:t>
            </a:r>
            <a:endParaRPr lang="fa-IR" b="1" dirty="0" smtClean="0"/>
          </a:p>
          <a:p>
            <a:pPr marL="514350" indent="-514350" algn="r" rtl="1">
              <a:lnSpc>
                <a:spcPct val="170000"/>
              </a:lnSpc>
              <a:buFont typeface="Wingdings 2"/>
              <a:buAutoNum type="arabicPeriod"/>
            </a:pPr>
            <a:r>
              <a:rPr lang="ar-SA" b="1" dirty="0" smtClean="0"/>
              <a:t>می گویند من از خواسته ها و اهدافم می گذرم تا تو به خواسته و هدفت برسی و به این ترتیب تو مرا دوست خواهی داشت.</a:t>
            </a:r>
            <a:endParaRPr lang="en-US" b="1" dirty="0" smtClean="0"/>
          </a:p>
          <a:p>
            <a:pPr algn="r" rtl="1">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p Ribbon 4"/>
          <p:cNvSpPr/>
          <p:nvPr/>
        </p:nvSpPr>
        <p:spPr>
          <a:xfrm>
            <a:off x="1357290" y="4000504"/>
            <a:ext cx="6215106" cy="714380"/>
          </a:xfrm>
          <a:prstGeom prst="ribbon2">
            <a:avLst>
              <a:gd name="adj1" fmla="val 16667"/>
              <a:gd name="adj2" fmla="val 75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 name="Up Ribbon 3"/>
          <p:cNvSpPr/>
          <p:nvPr/>
        </p:nvSpPr>
        <p:spPr>
          <a:xfrm>
            <a:off x="1357290" y="1721880"/>
            <a:ext cx="6215106" cy="714380"/>
          </a:xfrm>
          <a:prstGeom prst="ribbon2">
            <a:avLst>
              <a:gd name="adj1" fmla="val 16667"/>
              <a:gd name="adj2" fmla="val 75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ctr" rtl="1">
              <a:buNone/>
            </a:pPr>
            <a:r>
              <a:rPr lang="fa-IR" sz="3200" b="1" dirty="0" smtClean="0">
                <a:solidFill>
                  <a:srgbClr val="FFFF00"/>
                </a:solidFill>
                <a:cs typeface="B Yagut" pitchFamily="2" charset="-78"/>
              </a:rPr>
              <a:t>سبک روباه یامذاکره کننده </a:t>
            </a:r>
          </a:p>
          <a:p>
            <a:pPr algn="r" rtl="1">
              <a:buNone/>
            </a:pPr>
            <a:endParaRPr lang="fa-IR" sz="3000" b="1" dirty="0" smtClean="0">
              <a:cs typeface="B Yagut" pitchFamily="2" charset="-78"/>
            </a:endParaRPr>
          </a:p>
          <a:p>
            <a:pPr algn="r" rtl="1">
              <a:buNone/>
            </a:pPr>
            <a:r>
              <a:rPr lang="fa-IR" sz="3000" b="1" dirty="0" smtClean="0">
                <a:cs typeface="B Yagut" pitchFamily="2" charset="-78"/>
              </a:rPr>
              <a:t>1.</a:t>
            </a:r>
            <a:r>
              <a:rPr lang="ar-SA" sz="3200" dirty="0" smtClean="0">
                <a:cs typeface="B Yagut" pitchFamily="2" charset="-78"/>
              </a:rPr>
              <a:t>این افراد هم نگران اهداف خود هستند و هم نگران حفظ روابط بین فردی</a:t>
            </a:r>
            <a:endParaRPr lang="fa-IR" sz="3200" dirty="0" smtClean="0">
              <a:cs typeface="B Yagut" pitchFamily="2" charset="-78"/>
            </a:endParaRPr>
          </a:p>
          <a:p>
            <a:pPr algn="r" rtl="1">
              <a:buNone/>
            </a:pPr>
            <a:r>
              <a:rPr lang="fa-IR" sz="3200" b="1" dirty="0" smtClean="0">
                <a:cs typeface="B Yagut" pitchFamily="2" charset="-78"/>
              </a:rPr>
              <a:t>2. </a:t>
            </a:r>
            <a:r>
              <a:rPr lang="ar-SA" sz="3200" dirty="0" smtClean="0">
                <a:cs typeface="B Yagut" pitchFamily="2" charset="-78"/>
              </a:rPr>
              <a:t>آنها به دنبال نوعی رضایت و توافق دو جانبه می گردند.</a:t>
            </a:r>
            <a:endParaRPr lang="fa-IR" sz="3200" dirty="0" smtClean="0">
              <a:cs typeface="B Yagut" pitchFamily="2" charset="-78"/>
            </a:endParaRPr>
          </a:p>
          <a:p>
            <a:pPr algn="r" rtl="1">
              <a:buNone/>
            </a:pPr>
            <a:endParaRPr lang="fa-IR" sz="3200" b="1" dirty="0" smtClean="0">
              <a:cs typeface="B Yagut" pitchFamily="2" charset="-78"/>
            </a:endParaRPr>
          </a:p>
          <a:p>
            <a:pPr algn="r" rtl="1">
              <a:buNone/>
            </a:pPr>
            <a:endParaRPr lang="fa-IR" sz="3200" b="1" dirty="0" smtClean="0">
              <a:cs typeface="B Yagut" pitchFamily="2" charset="-78"/>
            </a:endParaRPr>
          </a:p>
          <a:p>
            <a:pPr algn="ctr" rtl="1">
              <a:buNone/>
            </a:pPr>
            <a:r>
              <a:rPr lang="fa-IR" sz="3200" b="1" dirty="0" smtClean="0">
                <a:solidFill>
                  <a:srgbClr val="FFFF00"/>
                </a:solidFill>
                <a:cs typeface="B Yagut" pitchFamily="2" charset="-78"/>
              </a:rPr>
              <a:t>سبک جغدوار یا مقابله کننده :</a:t>
            </a:r>
          </a:p>
          <a:p>
            <a:pPr algn="ctr" rtl="1">
              <a:buNone/>
            </a:pPr>
            <a:endParaRPr lang="fa-IR" sz="3200" dirty="0" smtClean="0">
              <a:cs typeface="B Yagut" pitchFamily="2" charset="-78"/>
            </a:endParaRPr>
          </a:p>
          <a:p>
            <a:pPr marL="514350" indent="-514350" algn="r" rtl="1">
              <a:buAutoNum type="arabicPeriod"/>
            </a:pPr>
            <a:r>
              <a:rPr lang="ar-SA" sz="3200" dirty="0" smtClean="0">
                <a:cs typeface="B Yagut" pitchFamily="2" charset="-78"/>
              </a:rPr>
              <a:t>این افراد هم برای اهداف و هم برای روابط ارزش زیادی قائل هستند. </a:t>
            </a:r>
            <a:endParaRPr lang="fa-IR" sz="3200" dirty="0" smtClean="0">
              <a:cs typeface="B Yagut" pitchFamily="2" charset="-78"/>
            </a:endParaRPr>
          </a:p>
          <a:p>
            <a:pPr marL="514350" indent="-514350" algn="r" rtl="1">
              <a:buAutoNum type="arabicPeriod"/>
            </a:pPr>
            <a:r>
              <a:rPr lang="ar-SA" sz="3200" dirty="0" smtClean="0">
                <a:cs typeface="B Yagut" pitchFamily="2" charset="-78"/>
              </a:rPr>
              <a:t>آنها معتقدند که تعارض یک مسئله است که باید حل شود و هم خودشان و هم طرف مقابل هر دو به هدف برسند.</a:t>
            </a:r>
            <a:endParaRPr lang="en-US" sz="3000" dirty="0">
              <a:cs typeface="B Yagut"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Callout 4"/>
          <p:cNvSpPr/>
          <p:nvPr/>
        </p:nvSpPr>
        <p:spPr>
          <a:xfrm>
            <a:off x="428596" y="2000240"/>
            <a:ext cx="8358246" cy="1428760"/>
          </a:xfrm>
          <a:prstGeom prst="downArrowCallou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r" rtl="1"/>
            <a:r>
              <a:rPr lang="fa-IR" dirty="0" smtClean="0">
                <a:cs typeface="B Yagut" pitchFamily="2" charset="-78"/>
              </a:rPr>
              <a:t>ارتباط با همکاران تکنیکها و مشکلات</a:t>
            </a:r>
            <a:endParaRPr lang="en-US" dirty="0">
              <a:cs typeface="B Yagut" pitchFamily="2" charset="-78"/>
            </a:endParaRPr>
          </a:p>
        </p:txBody>
      </p:sp>
      <p:sp>
        <p:nvSpPr>
          <p:cNvPr id="3" name="Content Placeholder 2"/>
          <p:cNvSpPr>
            <a:spLocks noGrp="1"/>
          </p:cNvSpPr>
          <p:nvPr>
            <p:ph idx="1"/>
          </p:nvPr>
        </p:nvSpPr>
        <p:spPr/>
        <p:txBody>
          <a:bodyPr/>
          <a:lstStyle/>
          <a:p>
            <a:pPr algn="ctr" rtl="1">
              <a:buNone/>
            </a:pPr>
            <a:r>
              <a:rPr lang="ar-SA" dirty="0" smtClean="0">
                <a:solidFill>
                  <a:srgbClr val="FFFF00"/>
                </a:solidFill>
                <a:cs typeface="B Yagut" pitchFamily="2" charset="-78"/>
              </a:rPr>
              <a:t>به چند نکته در خصوص برقراری ارتباط مناسب با همکاران اشاره خواهیم</a:t>
            </a:r>
            <a:r>
              <a:rPr lang="fa-IR" dirty="0" smtClean="0">
                <a:solidFill>
                  <a:srgbClr val="FFFF00"/>
                </a:solidFill>
                <a:cs typeface="B Yagut" pitchFamily="2" charset="-78"/>
              </a:rPr>
              <a:t> کرد:</a:t>
            </a:r>
          </a:p>
          <a:p>
            <a:pPr algn="just" rtl="1"/>
            <a:endParaRPr lang="fa-IR" dirty="0" smtClean="0">
              <a:solidFill>
                <a:srgbClr val="FFFF00"/>
              </a:solidFill>
              <a:cs typeface="B Yagut" pitchFamily="2" charset="-78"/>
            </a:endParaRPr>
          </a:p>
          <a:p>
            <a:pPr algn="just" rtl="1"/>
            <a:r>
              <a:rPr lang="ar-SA" dirty="0" smtClean="0">
                <a:solidFill>
                  <a:srgbClr val="002060"/>
                </a:solidFill>
                <a:cs typeface="B Yagut" pitchFamily="2" charset="-78"/>
              </a:rPr>
              <a:t>ا</a:t>
            </a:r>
            <a:r>
              <a:rPr lang="ar-SA" dirty="0" smtClean="0">
                <a:cs typeface="B Yagut" pitchFamily="2" charset="-78"/>
              </a:rPr>
              <a:t>ز آن جا که زمان زیادی از روز ما در محل کار سپری می شود، برقراری یک ارتباط قوی و دوستانه با همکاران، کار کردن را لذت بخش می کند</a:t>
            </a:r>
            <a:r>
              <a:rPr lang="fa-IR" dirty="0" smtClean="0">
                <a:cs typeface="B Yagut" pitchFamily="2" charset="-78"/>
              </a:rPr>
              <a:t>.</a:t>
            </a:r>
          </a:p>
          <a:p>
            <a:pPr algn="just" rtl="1"/>
            <a:endParaRPr lang="fa-IR" dirty="0" smtClean="0">
              <a:cs typeface="B Yagut" pitchFamily="2" charset="-78"/>
            </a:endParaRPr>
          </a:p>
          <a:p>
            <a:pPr algn="just" rtl="1"/>
            <a:r>
              <a:rPr lang="fa-IR" dirty="0" smtClean="0">
                <a:cs typeface="B Yagut" pitchFamily="2" charset="-78"/>
              </a:rPr>
              <a:t>اگر در اداره و یا سازمانی </a:t>
            </a:r>
            <a:r>
              <a:rPr lang="ar-SA" dirty="0" smtClean="0">
                <a:cs typeface="B Yagut" pitchFamily="2" charset="-78"/>
              </a:rPr>
              <a:t>به تنهایی مشغول کار می</a:t>
            </a:r>
            <a:r>
              <a:rPr lang="fa-IR" dirty="0" smtClean="0">
                <a:cs typeface="B Yagut" pitchFamily="2" charset="-78"/>
              </a:rPr>
              <a:t> شوید</a:t>
            </a:r>
            <a:r>
              <a:rPr lang="ar-SA" dirty="0" smtClean="0">
                <a:cs typeface="B Yagut" pitchFamily="2" charset="-78"/>
              </a:rPr>
              <a:t> وقتی را برای برقراری ارتباط با بقیه همکاران ایجاد کنید. معاشرت کردن برای داشتن روحیه شاداب و بانشاط مفید است</a:t>
            </a:r>
            <a:r>
              <a:rPr lang="en-US" dirty="0" smtClean="0">
                <a:cs typeface="B Yagut" pitchFamily="2" charset="-78"/>
              </a:rPr>
              <a:t>.</a:t>
            </a:r>
          </a:p>
          <a:p>
            <a:pPr algn="r" rtl="1"/>
            <a:endParaRPr lang="en-US" dirty="0">
              <a:cs typeface="B Yagut"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112132"/>
          </a:xfrm>
        </p:spPr>
        <p:txBody>
          <a:bodyPr/>
          <a:lstStyle/>
          <a:p>
            <a:pPr algn="r" rtl="1"/>
            <a:r>
              <a:rPr lang="fa-IR" dirty="0" smtClean="0">
                <a:latin typeface="Titr" pitchFamily="2" charset="-78"/>
                <a:cs typeface="+mn-cs"/>
              </a:rPr>
              <a:t>تعریف ارتباط</a:t>
            </a:r>
            <a:endParaRPr lang="en-US" dirty="0">
              <a:latin typeface="Titr" pitchFamily="2" charset="-78"/>
              <a:cs typeface="+mn-cs"/>
            </a:endParaRPr>
          </a:p>
        </p:txBody>
      </p:sp>
      <p:sp>
        <p:nvSpPr>
          <p:cNvPr id="3" name="Text Placeholder 2"/>
          <p:cNvSpPr>
            <a:spLocks noGrp="1"/>
          </p:cNvSpPr>
          <p:nvPr>
            <p:ph type="body" idx="1"/>
          </p:nvPr>
        </p:nvSpPr>
        <p:spPr>
          <a:xfrm>
            <a:off x="530352" y="2704664"/>
            <a:ext cx="7772400" cy="3724732"/>
          </a:xfrm>
        </p:spPr>
        <p:txBody>
          <a:bodyPr/>
          <a:lstStyle/>
          <a:p>
            <a:pPr algn="r" rtl="1"/>
            <a:r>
              <a:rPr lang="ar-SA" sz="3000" dirty="0" smtClean="0">
                <a:cs typeface="B Yagut" pitchFamily="2" charset="-78"/>
              </a:rPr>
              <a:t>ارتباطات در مفهوم وسیع ، سلسله اقداماتی است که موجب می شود ایده ای از ذهن یک نفر به ذهن دیگری انتقال یافته ، درک شده و به اجرا درآید.</a:t>
            </a:r>
            <a:endParaRPr lang="en-US" sz="3000" dirty="0" smtClean="0">
              <a:cs typeface="B Yagut" pitchFamily="2" charset="-78"/>
            </a:endParaRPr>
          </a:p>
          <a:p>
            <a:endParaRPr lang="en-US" dirty="0"/>
          </a:p>
        </p:txBody>
      </p:sp>
      <p:pic>
        <p:nvPicPr>
          <p:cNvPr id="4" name="Content Placeholder 4" descr="word-of-mouth.jpg"/>
          <p:cNvPicPr>
            <a:picLocks noGrp="1" noChangeAspect="1"/>
          </p:cNvPicPr>
          <p:nvPr>
            <p:ph idx="1"/>
          </p:nvPr>
        </p:nvPicPr>
        <p:blipFill>
          <a:blip r:embed="rId2"/>
          <a:stretch>
            <a:fillRect/>
          </a:stretch>
        </p:blipFill>
        <p:spPr>
          <a:xfrm>
            <a:off x="571472" y="4143380"/>
            <a:ext cx="5929354" cy="235745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Yagut" pitchFamily="2" charset="-78"/>
              </a:rPr>
              <a:t>مرز صمیمیت درمحل کار تا کجاست</a:t>
            </a:r>
            <a:endParaRPr lang="en-US" b="1" dirty="0">
              <a:cs typeface="B Yagut" pitchFamily="2" charset="-78"/>
            </a:endParaRPr>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Yagut" pitchFamily="2" charset="-78"/>
              </a:rPr>
              <a:t>هفت مرحله برای کنار آمدن با افراد مشکل ساز</a:t>
            </a:r>
            <a:endParaRPr lang="en-US" sz="4000" dirty="0">
              <a:cs typeface="B Yagut" pitchFamily="2" charset="-78"/>
            </a:endParaRPr>
          </a:p>
        </p:txBody>
      </p:sp>
      <p:sp>
        <p:nvSpPr>
          <p:cNvPr id="3" name="Content Placeholder 2"/>
          <p:cNvSpPr>
            <a:spLocks noGrp="1"/>
          </p:cNvSpPr>
          <p:nvPr>
            <p:ph idx="1"/>
          </p:nvPr>
        </p:nvSpPr>
        <p:spPr/>
        <p:txBody>
          <a:bodyPr>
            <a:normAutofit lnSpcReduction="10000"/>
          </a:bodyPr>
          <a:lstStyle/>
          <a:p>
            <a:pPr algn="just" rtl="1"/>
            <a:r>
              <a:rPr lang="ar-SA" dirty="0" smtClean="0">
                <a:cs typeface="B Yagut" pitchFamily="2" charset="-78"/>
              </a:rPr>
              <a:t>تصمیم بگیرید که مشکلاتتان را با آن فرد خودتان به طور مستقیم و بدون دخالت دادن دیگری حل کنید.</a:t>
            </a:r>
            <a:endParaRPr lang="en-US" dirty="0" smtClean="0">
              <a:cs typeface="B Yagut" pitchFamily="2" charset="-78"/>
            </a:endParaRPr>
          </a:p>
          <a:p>
            <a:pPr algn="just" rtl="1"/>
            <a:r>
              <a:rPr lang="ar-SA" dirty="0" smtClean="0">
                <a:cs typeface="B Yagut" pitchFamily="2" charset="-78"/>
              </a:rPr>
              <a:t>قبل از روبرو شدن با آن فرد مشکل را به صورت دقیق بنویسید و هدف خود را نیز برای حل آن مشکل و رویارویی با آن فرد مشخص کنید.</a:t>
            </a:r>
            <a:endParaRPr lang="en-US" dirty="0" smtClean="0">
              <a:cs typeface="B Yagut" pitchFamily="2" charset="-78"/>
            </a:endParaRPr>
          </a:p>
          <a:p>
            <a:pPr algn="just" rtl="1"/>
            <a:r>
              <a:rPr lang="ar-SA" dirty="0" smtClean="0">
                <a:cs typeface="B Yagut" pitchFamily="2" charset="-78"/>
              </a:rPr>
              <a:t>نکات و دلایل مورد نیاز برای اثبات حرفتان را یادداشت نمائید.واقعیت ها و دلایل و شواهدی هست که ممکن است نیاز باشد شما برای آن فرد مطرح کنید قبل از شروع صحبت این مسائل را برای خود روشن سازید.</a:t>
            </a:r>
            <a:endParaRPr lang="en-US" dirty="0" smtClean="0">
              <a:cs typeface="B Yagut" pitchFamily="2" charset="-78"/>
            </a:endParaRPr>
          </a:p>
          <a:p>
            <a:pPr algn="just" rtl="1"/>
            <a:r>
              <a:rPr lang="ar-SA" dirty="0" smtClean="0">
                <a:cs typeface="B Yagut" pitchFamily="2" charset="-78"/>
              </a:rPr>
              <a:t>واکنشها و مخالفتهایی را که انتظار می رود آن فرد در مقابل شما اعمال نماید، یادداشت کنید</a:t>
            </a:r>
            <a:r>
              <a:rPr lang="en-US" dirty="0" smtClean="0">
                <a:cs typeface="B Yagut" pitchFamily="2" charset="-78"/>
              </a:rPr>
              <a:t>.</a:t>
            </a:r>
          </a:p>
          <a:p>
            <a:pPr algn="just" rtl="1"/>
            <a:endParaRPr lang="en-US" dirty="0">
              <a:cs typeface="B Yagut" pitchFamily="2" charset="-7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lgn="r" rtl="1"/>
            <a:r>
              <a:rPr lang="fa-IR" sz="3000" dirty="0" smtClean="0"/>
              <a:t>ی</a:t>
            </a:r>
            <a:r>
              <a:rPr lang="ar-SA" sz="3000" dirty="0" smtClean="0"/>
              <a:t>ادداشتهای خود را سازماندهی کنید و دلایلی کافی به آن اضافه کنید. </a:t>
            </a:r>
            <a:endParaRPr lang="fa-IR" sz="3000" dirty="0" smtClean="0"/>
          </a:p>
          <a:p>
            <a:pPr algn="r" rtl="1">
              <a:buNone/>
            </a:pPr>
            <a:endParaRPr lang="en-US" sz="3000" dirty="0" smtClean="0"/>
          </a:p>
          <a:p>
            <a:pPr algn="r" rtl="1"/>
            <a:r>
              <a:rPr lang="ar-SA" sz="3000" dirty="0" smtClean="0"/>
              <a:t>مکان صحبت را در جایی در نظر بگیرید که کسی مزاحم شما نشود و در فضایی که کاملا بتوانید خودرا کنترل کنید</a:t>
            </a:r>
            <a:r>
              <a:rPr lang="en-US" sz="3000" dirty="0" smtClean="0"/>
              <a:t>.</a:t>
            </a:r>
            <a:endParaRPr lang="fa-IR" sz="3000" dirty="0" smtClean="0"/>
          </a:p>
          <a:p>
            <a:pPr algn="r" rtl="1">
              <a:buNone/>
            </a:pPr>
            <a:endParaRPr lang="en-US" sz="3000" dirty="0" smtClean="0"/>
          </a:p>
          <a:p>
            <a:pPr algn="r" rtl="1"/>
            <a:r>
              <a:rPr lang="ar-SA" sz="3000" dirty="0" smtClean="0"/>
              <a:t>صحبت خود را با آن فرد آغاز کنید. </a:t>
            </a:r>
            <a:endParaRPr lang="fa-IR" sz="3000" dirty="0" smtClean="0"/>
          </a:p>
          <a:p>
            <a:pPr algn="r" rtl="1">
              <a:buNone/>
            </a:pPr>
            <a:endParaRPr lang="en-US" dirty="0" smtClean="0">
              <a:cs typeface="B Yagut" pitchFamily="2" charset="-78"/>
            </a:endParaRPr>
          </a:p>
          <a:p>
            <a:pPr algn="r" rtl="1">
              <a:buNone/>
            </a:pPr>
            <a:r>
              <a:rPr lang="ar-SA" dirty="0" smtClean="0">
                <a:cs typeface="B Yagut" pitchFamily="2" charset="-78"/>
              </a:rPr>
              <a:t/>
            </a:r>
            <a:br>
              <a:rPr lang="ar-SA" dirty="0" smtClean="0">
                <a:cs typeface="B Yagut" pitchFamily="2" charset="-78"/>
              </a:rPr>
            </a:br>
            <a:endParaRPr lang="en-US" dirty="0">
              <a:cs typeface="B Yagut"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cs typeface="B Yagut" pitchFamily="2" charset="-78"/>
              </a:rPr>
              <a:t>ارتباطات سه بعدي</a:t>
            </a:r>
            <a:endParaRPr lang="en-US" dirty="0">
              <a:cs typeface="B Yagut" pitchFamily="2" charset="-78"/>
            </a:endParaRPr>
          </a:p>
        </p:txBody>
      </p:sp>
      <p:sp>
        <p:nvSpPr>
          <p:cNvPr id="3" name="Content Placeholder 2"/>
          <p:cNvSpPr>
            <a:spLocks noGrp="1"/>
          </p:cNvSpPr>
          <p:nvPr>
            <p:ph idx="1"/>
          </p:nvPr>
        </p:nvSpPr>
        <p:spPr/>
        <p:txBody>
          <a:bodyPr>
            <a:normAutofit/>
          </a:bodyPr>
          <a:lstStyle/>
          <a:p>
            <a:pPr algn="r" rtl="1"/>
            <a:r>
              <a:rPr lang="ar-SA" b="1" dirty="0" smtClean="0">
                <a:cs typeface="B Yagut" pitchFamily="2" charset="-78"/>
              </a:rPr>
              <a:t>براي سهولت عمليات در يك سازمان پيچيده امروزي، ارتباطات بايد به سه شيوه برقرار شود :</a:t>
            </a:r>
            <a:endParaRPr lang="en-US" b="1" dirty="0" smtClean="0">
              <a:cs typeface="B Yagut" pitchFamily="2" charset="-78"/>
            </a:endParaRPr>
          </a:p>
          <a:p>
            <a:pPr algn="just" rtl="1">
              <a:buNone/>
            </a:pPr>
            <a:r>
              <a:rPr lang="ar-SA" dirty="0" smtClean="0">
                <a:cs typeface="B Yagut" pitchFamily="2" charset="-78"/>
              </a:rPr>
              <a:t>1- نه تنها بايد اطلاعات را از بالا به پايين (به سمت كاركنان) و از پايين به بالا (براي مدير) فراهم كنيد بلكه كاركنان نيز بايد افكار </a:t>
            </a:r>
            <a:r>
              <a:rPr lang="fa-IR" dirty="0" smtClean="0">
                <a:cs typeface="B Yagut" pitchFamily="2" charset="-78"/>
              </a:rPr>
              <a:t>و</a:t>
            </a:r>
            <a:r>
              <a:rPr lang="ar-SA" dirty="0" smtClean="0">
                <a:cs typeface="B Yagut" pitchFamily="2" charset="-78"/>
              </a:rPr>
              <a:t> احساساتشان را از پايين به بالا به شما انتقال دهند. </a:t>
            </a:r>
            <a:endParaRPr lang="fa-IR" dirty="0" smtClean="0">
              <a:cs typeface="B Yagut" pitchFamily="2" charset="-78"/>
            </a:endParaRPr>
          </a:p>
          <a:p>
            <a:pPr algn="just" rtl="1">
              <a:buNone/>
            </a:pPr>
            <a:r>
              <a:rPr lang="fa-IR" dirty="0" smtClean="0">
                <a:cs typeface="B Yagut" pitchFamily="2" charset="-78"/>
              </a:rPr>
              <a:t>2-</a:t>
            </a:r>
            <a:r>
              <a:rPr lang="ar-SA" dirty="0" smtClean="0">
                <a:cs typeface="B Yagut" pitchFamily="2" charset="-78"/>
              </a:rPr>
              <a:t>از آنجا كه همكاري ميان گروهي در ميان مدیران میانی بسيار مهم است بنابراين بايد يك جريان افقي اطلاعات هم بين مدیران میانی وجود داشته باشد. </a:t>
            </a:r>
            <a:endParaRPr lang="en-US" dirty="0" smtClean="0">
              <a:cs typeface="B Yagut" pitchFamily="2" charset="-78"/>
            </a:endParaRPr>
          </a:p>
          <a:p>
            <a:pPr algn="just" rtl="1">
              <a:buNone/>
            </a:pPr>
            <a:r>
              <a:rPr lang="ar-SA" dirty="0" smtClean="0">
                <a:cs typeface="B Yagut" pitchFamily="2" charset="-78"/>
              </a:rPr>
              <a:t>3- تبادل اطلاعات با منابع خارجي نظير : گروههاي كاركنان، فروشندگان خارجي، مشتريان وادارات دولتي نيز مي بايد وجود داشته باشد.</a:t>
            </a:r>
            <a:endParaRPr lang="en-US" dirty="0" smtClean="0">
              <a:cs typeface="B Yagut" pitchFamily="2" charset="-78"/>
            </a:endParaRPr>
          </a:p>
          <a:p>
            <a:pPr algn="r" rtl="1">
              <a:buNone/>
            </a:pPr>
            <a:endParaRPr lang="en-US" dirty="0" smtClean="0">
              <a:cs typeface="B Yagut" pitchFamily="2" charset="-78"/>
            </a:endParaRPr>
          </a:p>
          <a:p>
            <a:pPr algn="r" rtl="1">
              <a:buNone/>
            </a:pPr>
            <a:endParaRPr lang="en-US" dirty="0">
              <a:cs typeface="B Yagut" pitchFamily="2" charset="-78"/>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500" b="1" dirty="0" smtClean="0">
                <a:cs typeface="+mn-cs"/>
              </a:rPr>
              <a:t>نکات کلیدی درباره ارتباط با رئیس در محل کار جدید</a:t>
            </a:r>
            <a:r>
              <a:rPr lang="en-US" sz="3500" dirty="0" smtClean="0">
                <a:cs typeface="+mn-cs"/>
              </a:rPr>
              <a:t/>
            </a:r>
            <a:br>
              <a:rPr lang="en-US" sz="3500" dirty="0" smtClean="0">
                <a:cs typeface="+mn-cs"/>
              </a:rPr>
            </a:br>
            <a:endParaRPr lang="en-US" sz="3500" dirty="0">
              <a:cs typeface="+mn-cs"/>
            </a:endParaRPr>
          </a:p>
        </p:txBody>
      </p:sp>
      <p:sp>
        <p:nvSpPr>
          <p:cNvPr id="3" name="Content Placeholder 2"/>
          <p:cNvSpPr>
            <a:spLocks noGrp="1"/>
          </p:cNvSpPr>
          <p:nvPr>
            <p:ph idx="1"/>
          </p:nvPr>
        </p:nvSpPr>
        <p:spPr/>
        <p:txBody>
          <a:bodyPr/>
          <a:lstStyle/>
          <a:p>
            <a:pPr algn="r" rtl="1">
              <a:buNone/>
            </a:pPr>
            <a:endParaRPr lang="en-US" dirty="0" smtClean="0"/>
          </a:p>
          <a:p>
            <a:pPr algn="just" rtl="1"/>
            <a:r>
              <a:rPr lang="ar-SA" sz="3500" dirty="0" smtClean="0"/>
              <a:t>به‌ خاطر داشته باشيد که ايجاد عادت‌هاي خوب نياز به تلاش بسيار دارد؛ درحاليکه عادت‌هاي بد خيلي سريع در انسان رشد مي‌کند پس قبل از اينکه اين عادت‌ها در شما ريشه بدواند، بهتر است با انواع عادت‌هاي بدي که کارفرما و رييس از آنها متنفر است، آشنا شده و از پرورش آنها جلوگيري کنيد. </a:t>
            </a:r>
            <a:endParaRPr lang="en-US" sz="35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642910" y="3571876"/>
            <a:ext cx="7643866" cy="714380"/>
          </a:xfrm>
          <a:prstGeom prst="ribbon2">
            <a:avLst>
              <a:gd name="adj1" fmla="val 16667"/>
              <a:gd name="adj2"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ctr" rtl="1"/>
            <a:r>
              <a:rPr lang="ar-SA" sz="3500" b="1" dirty="0" smtClean="0">
                <a:cs typeface="+mn-cs"/>
              </a:rPr>
              <a:t>رييس متنفر مي‌شود، وقتي در کارتان انگيزه نشان نمي‌دهيد</a:t>
            </a:r>
            <a:r>
              <a:rPr lang="en-US" sz="3500" b="1" dirty="0" smtClean="0">
                <a:cs typeface="+mn-cs"/>
              </a:rPr>
              <a:t/>
            </a:r>
            <a:br>
              <a:rPr lang="en-US" sz="3500" b="1" dirty="0" smtClean="0">
                <a:cs typeface="+mn-cs"/>
              </a:rPr>
            </a:br>
            <a:endParaRPr lang="en-US" sz="3500" dirty="0">
              <a:cs typeface="+mn-cs"/>
            </a:endParaRPr>
          </a:p>
        </p:txBody>
      </p:sp>
      <p:sp>
        <p:nvSpPr>
          <p:cNvPr id="3" name="Content Placeholder 2"/>
          <p:cNvSpPr>
            <a:spLocks noGrp="1"/>
          </p:cNvSpPr>
          <p:nvPr>
            <p:ph idx="1"/>
          </p:nvPr>
        </p:nvSpPr>
        <p:spPr/>
        <p:txBody>
          <a:bodyPr/>
          <a:lstStyle/>
          <a:p>
            <a:pPr algn="r" rtl="1"/>
            <a:r>
              <a:rPr lang="ar-SA" dirty="0" smtClean="0"/>
              <a:t>هيچ رييسي دوست ندارد مجبور باشد مدام به شما بگويد که چه بايد بکنيد و چه نکنيد. اين‌کار علاوه بر اينکه وقت‌گير و خسته‌کننده است، اعتماد و اطمينان او را به توانايي‌هايتان از بين مي‌برد. اين </a:t>
            </a:r>
            <a:r>
              <a:rPr lang="ar-SA" u="sng" dirty="0" smtClean="0">
                <a:hlinkClick r:id="rId2" tooltip="رفتار"/>
              </a:rPr>
              <a:t>رفتار</a:t>
            </a:r>
            <a:r>
              <a:rPr lang="ar-SA" dirty="0" smtClean="0"/>
              <a:t> نشانه تنبلي است و رييس‌ها از آن متنفرند</a:t>
            </a:r>
            <a:r>
              <a:rPr lang="en-US" dirty="0" smtClean="0"/>
              <a:t>.</a:t>
            </a:r>
          </a:p>
          <a:p>
            <a:pPr algn="ctr" rtl="1">
              <a:buNone/>
            </a:pPr>
            <a:r>
              <a:rPr lang="ar-SA" sz="3000" dirty="0" smtClean="0">
                <a:solidFill>
                  <a:srgbClr val="FF0000"/>
                </a:solidFill>
                <a:effectLst>
                  <a:outerShdw blurRad="38100" dist="38100" dir="2700000" algn="tl">
                    <a:srgbClr val="000000">
                      <a:alpha val="43137"/>
                    </a:srgbClr>
                  </a:outerShdw>
                </a:effectLst>
              </a:rPr>
              <a:t>رييس متنفر مي‌شود، وقتي بهانه‌گيري مي‌کنيد</a:t>
            </a:r>
            <a:endParaRPr lang="en-US" sz="3000" dirty="0" smtClean="0">
              <a:solidFill>
                <a:srgbClr val="FF0000"/>
              </a:solidFill>
              <a:effectLst>
                <a:outerShdw blurRad="38100" dist="38100" dir="2700000" algn="tl">
                  <a:srgbClr val="000000">
                    <a:alpha val="43137"/>
                  </a:srgbClr>
                </a:outerShdw>
              </a:effectLst>
            </a:endParaRPr>
          </a:p>
          <a:p>
            <a:pPr algn="ctr" rtl="1">
              <a:buNone/>
            </a:pPr>
            <a:endParaRPr lang="en-US" dirty="0" smtClean="0"/>
          </a:p>
          <a:p>
            <a:pPr algn="just" rtl="1">
              <a:buNone/>
            </a:pPr>
            <a:r>
              <a:rPr lang="ar-SA" dirty="0" smtClean="0"/>
              <a:t>اين يکي از آزاردهنده‌ترين </a:t>
            </a:r>
            <a:r>
              <a:rPr lang="ar-SA" u="sng" dirty="0" smtClean="0">
                <a:hlinkClick r:id="rId2" tooltip="رفتار"/>
              </a:rPr>
              <a:t>رفتار</a:t>
            </a:r>
            <a:r>
              <a:rPr lang="ar-SA" dirty="0" smtClean="0"/>
              <a:t>هايي است که رييس از آن متنفر است. اگر براي او بهانه بياوريد، به اين معني است که از وظيفه‌اي چشم پوشي کرده‌ايد و با اين بهانه‌ها مي‌خواهيد از اين غفلت و اهمال‌کاري، دفاع کنيد.</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500" dirty="0" smtClean="0">
                <a:cs typeface="+mn-cs"/>
              </a:rPr>
              <a:t>رييس متنفر مي‌شود، وقتي شکايت مي‌کنيد</a:t>
            </a:r>
            <a:r>
              <a:rPr lang="en-US" sz="3500" dirty="0" smtClean="0">
                <a:cs typeface="+mn-cs"/>
              </a:rPr>
              <a:t/>
            </a:r>
            <a:br>
              <a:rPr lang="en-US" sz="3500" dirty="0" smtClean="0">
                <a:cs typeface="+mn-cs"/>
              </a:rPr>
            </a:br>
            <a:endParaRPr lang="en-US" sz="3500" dirty="0">
              <a:cs typeface="+mn-cs"/>
            </a:endParaRPr>
          </a:p>
        </p:txBody>
      </p:sp>
      <p:sp>
        <p:nvSpPr>
          <p:cNvPr id="3" name="Content Placeholder 2"/>
          <p:cNvSpPr>
            <a:spLocks noGrp="1"/>
          </p:cNvSpPr>
          <p:nvPr>
            <p:ph idx="1"/>
          </p:nvPr>
        </p:nvSpPr>
        <p:spPr/>
        <p:txBody>
          <a:bodyPr/>
          <a:lstStyle/>
          <a:p>
            <a:pPr algn="r" rtl="1"/>
            <a:r>
              <a:rPr lang="ar-SA" dirty="0" smtClean="0"/>
              <a:t>گله و زاري و آه و ناله مترادف‌هايي منطقي براي شکايت کردن است و هيچ کس، به ويژه رييستان، علاقه‌اي به شنيدن اينها ندارد اين هم يکي از </a:t>
            </a:r>
            <a:r>
              <a:rPr lang="ar-SA" u="sng" dirty="0" smtClean="0">
                <a:hlinkClick r:id="rId2" tooltip="رفتار"/>
              </a:rPr>
              <a:t>رفتار</a:t>
            </a:r>
            <a:r>
              <a:rPr lang="ar-SA" dirty="0" smtClean="0"/>
              <a:t>ها و عادت‌هايي است که رييس از آنها متنفر است.</a:t>
            </a:r>
            <a:endParaRPr lang="en-US" dirty="0" smtClean="0"/>
          </a:p>
          <a:p>
            <a:pPr algn="r" rtl="1">
              <a:buNone/>
            </a:pPr>
            <a:endParaRPr lang="en-US" dirty="0" smtClean="0"/>
          </a:p>
          <a:p>
            <a:pPr algn="just" rtl="1"/>
            <a:r>
              <a:rPr lang="ar-SA" dirty="0" smtClean="0"/>
              <a:t>بايد فرق بين شکايت و انتقاد را بدانيد. شکايت خيلي شخصي است و همه مي‌توانند شکايت کنند. انتقاد نيازمند تلاش است چون بايد سازنده باشد، يعني قصد اصلاح چيزي را داشته باشد. اگر حرفي که مي‌خواهيد به زبان بياوريد، راه حلي را ارائه نمي‌دهد، اگر پيش پا افتاده و معمولي باشد حتي نمي‌تواند از يک راه حل دفاع کند. پس اينطور حرف‌ها را براي وقتي نگه داريد که خانه هستيد نه محل کار.</a:t>
            </a:r>
            <a:endParaRPr lang="en-US" dirty="0" smtClean="0"/>
          </a:p>
          <a:p>
            <a:pPr algn="just" rtl="1"/>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500" dirty="0" smtClean="0">
                <a:cs typeface="+mn-cs"/>
              </a:rPr>
              <a:t>رييس متنفر مي‌شود، وقتي زياد سوال مي‌پرسيد</a:t>
            </a:r>
            <a:r>
              <a:rPr lang="en-US" sz="3500" dirty="0" smtClean="0">
                <a:cs typeface="+mn-cs"/>
              </a:rPr>
              <a:t/>
            </a:r>
            <a:br>
              <a:rPr lang="en-US" sz="3500" dirty="0" smtClean="0">
                <a:cs typeface="+mn-cs"/>
              </a:rPr>
            </a:br>
            <a:endParaRPr lang="en-US" sz="3500" dirty="0">
              <a:cs typeface="+mn-cs"/>
            </a:endParaRPr>
          </a:p>
        </p:txBody>
      </p:sp>
      <p:sp>
        <p:nvSpPr>
          <p:cNvPr id="3" name="Content Placeholder 2"/>
          <p:cNvSpPr>
            <a:spLocks noGrp="1"/>
          </p:cNvSpPr>
          <p:nvPr>
            <p:ph idx="1"/>
          </p:nvPr>
        </p:nvSpPr>
        <p:spPr/>
        <p:txBody>
          <a:bodyPr>
            <a:normAutofit/>
          </a:bodyPr>
          <a:lstStyle/>
          <a:p>
            <a:pPr algn="just" rtl="1"/>
            <a:r>
              <a:rPr lang="ar-SA" sz="3000" dirty="0" smtClean="0"/>
              <a:t>به‌طور طبيعي سوال کردن چيز بدي نيست، مخصوصا وقتي بخواهيد قبل از انجام کاري که به شما محول شده، ابهامات خود را برطرف کنيد. در واقع بايد همه را به سوال کردن ترغيب کرد. اما سوال کردن بيش از حد، به ويژه </a:t>
            </a:r>
            <a:r>
              <a:rPr lang="ar-SA" sz="3000" u="sng" dirty="0" smtClean="0">
                <a:hlinkClick r:id="rId2" tooltip="سوالات"/>
              </a:rPr>
              <a:t>سوالات</a:t>
            </a:r>
            <a:r>
              <a:rPr lang="ar-SA" sz="3000" dirty="0" smtClean="0"/>
              <a:t> احمقانه، </a:t>
            </a:r>
            <a:r>
              <a:rPr lang="ar-SA" sz="3000" u="sng" dirty="0" smtClean="0">
                <a:hlinkClick r:id="rId3" tooltip="رفتار"/>
              </a:rPr>
              <a:t>رفتار</a:t>
            </a:r>
            <a:r>
              <a:rPr lang="ar-SA" sz="3000" dirty="0" smtClean="0"/>
              <a:t> و عادتي است که رييس از آن متنفر است و ممکن است باعث عصباني کردن او شود. اين کار باعث هدر دادن وقت رييس و نشانه بي‌کفايتي شما است. همچنين هوش و ذکاوت شما را هم زير سوال مي‌برد.</a:t>
            </a:r>
            <a:endParaRPr lang="en-US" sz="3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4000" b="1" dirty="0" smtClean="0">
                <a:cs typeface="B Yagut" pitchFamily="2" charset="-78"/>
              </a:rPr>
              <a:t>برقراری ارتباط با بیماران</a:t>
            </a:r>
            <a:r>
              <a:rPr lang="en-US" sz="4000" dirty="0" smtClean="0">
                <a:cs typeface="B Yagut" pitchFamily="2" charset="-78"/>
              </a:rPr>
              <a:t/>
            </a:r>
            <a:br>
              <a:rPr lang="en-US" sz="4000" dirty="0" smtClean="0">
                <a:cs typeface="B Yagut" pitchFamily="2" charset="-78"/>
              </a:rPr>
            </a:br>
            <a:endParaRPr lang="en-US" sz="4000" dirty="0">
              <a:cs typeface="B Yagut" pitchFamily="2" charset="-78"/>
            </a:endParaRPr>
          </a:p>
        </p:txBody>
      </p:sp>
      <p:sp>
        <p:nvSpPr>
          <p:cNvPr id="3" name="Content Placeholder 2"/>
          <p:cNvSpPr>
            <a:spLocks noGrp="1"/>
          </p:cNvSpPr>
          <p:nvPr>
            <p:ph idx="1"/>
          </p:nvPr>
        </p:nvSpPr>
        <p:spPr/>
        <p:txBody>
          <a:bodyPr>
            <a:normAutofit lnSpcReduction="10000"/>
          </a:bodyPr>
          <a:lstStyle/>
          <a:p>
            <a:pPr algn="r" rtl="1"/>
            <a:r>
              <a:rPr lang="fa-IR" dirty="0" smtClean="0">
                <a:cs typeface="B Yagut" pitchFamily="2" charset="-78"/>
              </a:rPr>
              <a:t>مهارتهای ارتباطی شما هنگامی که با بیماران یا اعضاء خانواده آنها در شرایط اورژانسی ارتباط برقرار می کنید آزموده می شود.</a:t>
            </a:r>
          </a:p>
          <a:p>
            <a:pPr algn="r" rtl="1">
              <a:buNone/>
            </a:pPr>
            <a:endParaRPr lang="en-US" dirty="0" smtClean="0">
              <a:cs typeface="B Yagut" pitchFamily="2" charset="-78"/>
            </a:endParaRPr>
          </a:p>
          <a:p>
            <a:pPr algn="just" rtl="1"/>
            <a:r>
              <a:rPr lang="fa-IR" dirty="0" smtClean="0">
                <a:cs typeface="B Yagut" pitchFamily="2" charset="-78"/>
              </a:rPr>
              <a:t>به خاطر داشته باشید شخصی که بیمار یا آسیب دیده است ، می ترسد و ممکن است نفهمد شما چه می کنید و چه می گویید . پس حرکات صورت و بدن شما و طرز برخوردتان بی نهایت در جلب اعتماد بیمار و خانواده اش موثر است.</a:t>
            </a:r>
          </a:p>
          <a:p>
            <a:pPr algn="r" rtl="1">
              <a:buNone/>
            </a:pPr>
            <a:endParaRPr lang="en-US" dirty="0" smtClean="0">
              <a:cs typeface="B Yagut" pitchFamily="2" charset="-78"/>
            </a:endParaRPr>
          </a:p>
          <a:p>
            <a:pPr algn="just" rtl="1"/>
            <a:r>
              <a:rPr lang="fa-IR" dirty="0" smtClean="0">
                <a:cs typeface="B Yagut" pitchFamily="2" charset="-78"/>
              </a:rPr>
              <a:t>بیماران زندگی خود را به معنای واقعی کلمه در اختیارتان قرار می دهند. بیماران باید بدانند که شما می توانید مراقبت پزشکی مناسب را در اختیار آنها قرار دهید و نگران سلامتی آنها می باشید.</a:t>
            </a:r>
            <a:endParaRPr lang="en-US" dirty="0" smtClean="0">
              <a:cs typeface="B Yagut" pitchFamily="2" charset="-78"/>
            </a:endParaRPr>
          </a:p>
          <a:p>
            <a:pPr algn="r" rtl="1">
              <a:buNone/>
            </a:pPr>
            <a:endParaRPr lang="en-US" dirty="0">
              <a:cs typeface="B Yagut"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Lotus" pitchFamily="2" charset="-78"/>
              </a:rPr>
              <a:t>فرآیند ارتباط</a:t>
            </a:r>
            <a:endParaRPr lang="en-US" dirty="0">
              <a:cs typeface="B Lotus" pitchFamily="2" charset="-78"/>
            </a:endParaRPr>
          </a:p>
        </p:txBody>
      </p:sp>
      <p:sp>
        <p:nvSpPr>
          <p:cNvPr id="3" name="Rectangle 51"/>
          <p:cNvSpPr>
            <a:spLocks noChangeArrowheads="1"/>
          </p:cNvSpPr>
          <p:nvPr/>
        </p:nvSpPr>
        <p:spPr bwMode="auto">
          <a:xfrm>
            <a:off x="3940175" y="2133600"/>
            <a:ext cx="1631950" cy="528638"/>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fa-IR" sz="2400" b="1">
                <a:solidFill>
                  <a:srgbClr val="000000"/>
                </a:solidFill>
              </a:rPr>
              <a:t>بازخورد</a:t>
            </a:r>
            <a:endParaRPr lang="en-US" sz="2400" b="1">
              <a:solidFill>
                <a:srgbClr val="000000"/>
              </a:solidFill>
            </a:endParaRPr>
          </a:p>
        </p:txBody>
      </p:sp>
      <p:sp>
        <p:nvSpPr>
          <p:cNvPr id="4" name="Line 52"/>
          <p:cNvSpPr>
            <a:spLocks noChangeShapeType="1"/>
          </p:cNvSpPr>
          <p:nvPr/>
        </p:nvSpPr>
        <p:spPr bwMode="auto">
          <a:xfrm>
            <a:off x="1900238" y="2814638"/>
            <a:ext cx="0" cy="1204912"/>
          </a:xfrm>
          <a:prstGeom prst="line">
            <a:avLst/>
          </a:prstGeom>
          <a:noFill/>
          <a:ln w="9525">
            <a:solidFill>
              <a:srgbClr val="000000"/>
            </a:solidFill>
            <a:round/>
            <a:headEnd/>
            <a:tailEnd type="triangle" w="med" len="med"/>
          </a:ln>
        </p:spPr>
        <p:txBody>
          <a:bodyPr/>
          <a:lstStyle/>
          <a:p>
            <a:endParaRPr lang="en-US"/>
          </a:p>
        </p:txBody>
      </p:sp>
      <p:sp>
        <p:nvSpPr>
          <p:cNvPr id="5" name="Line 53"/>
          <p:cNvSpPr>
            <a:spLocks noChangeShapeType="1"/>
          </p:cNvSpPr>
          <p:nvPr/>
        </p:nvSpPr>
        <p:spPr bwMode="auto">
          <a:xfrm>
            <a:off x="7477125" y="2814638"/>
            <a:ext cx="0" cy="1135062"/>
          </a:xfrm>
          <a:prstGeom prst="line">
            <a:avLst/>
          </a:prstGeom>
          <a:noFill/>
          <a:ln w="9525">
            <a:solidFill>
              <a:srgbClr val="000000"/>
            </a:solidFill>
            <a:round/>
            <a:headEnd/>
            <a:tailEnd type="triangle" w="med" len="med"/>
          </a:ln>
        </p:spPr>
        <p:txBody>
          <a:bodyPr/>
          <a:lstStyle/>
          <a:p>
            <a:endParaRPr lang="en-US"/>
          </a:p>
        </p:txBody>
      </p:sp>
      <p:sp>
        <p:nvSpPr>
          <p:cNvPr id="6" name="Text Box 54"/>
          <p:cNvSpPr txBox="1">
            <a:spLocks noChangeArrowheads="1"/>
          </p:cNvSpPr>
          <p:nvPr/>
        </p:nvSpPr>
        <p:spPr bwMode="auto">
          <a:xfrm>
            <a:off x="6796088" y="4335463"/>
            <a:ext cx="1089025" cy="496887"/>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lstStyle/>
          <a:p>
            <a:pPr algn="ctr"/>
            <a:r>
              <a:rPr lang="fa-IR" sz="1600" b="1" dirty="0" smtClean="0">
                <a:solidFill>
                  <a:srgbClr val="000000"/>
                </a:solidFill>
              </a:rPr>
              <a:t>دریافت کننده</a:t>
            </a:r>
          </a:p>
          <a:p>
            <a:pPr algn="ctr"/>
            <a:r>
              <a:rPr lang="fa-IR" sz="1600" b="1" dirty="0" smtClean="0">
                <a:solidFill>
                  <a:srgbClr val="000000"/>
                </a:solidFill>
              </a:rPr>
              <a:t>(گیرنده)</a:t>
            </a:r>
            <a:endParaRPr lang="en-US" sz="1600" b="1" dirty="0">
              <a:solidFill>
                <a:srgbClr val="000000"/>
              </a:solidFill>
            </a:endParaRPr>
          </a:p>
        </p:txBody>
      </p:sp>
      <p:sp>
        <p:nvSpPr>
          <p:cNvPr id="7" name="Text Box 55"/>
          <p:cNvSpPr txBox="1">
            <a:spLocks noChangeArrowheads="1"/>
          </p:cNvSpPr>
          <p:nvPr/>
        </p:nvSpPr>
        <p:spPr bwMode="auto">
          <a:xfrm>
            <a:off x="1619250" y="4406900"/>
            <a:ext cx="1233488" cy="49530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lstStyle/>
          <a:p>
            <a:pPr algn="ctr"/>
            <a:r>
              <a:rPr lang="fa-IR" sz="1600" b="1" dirty="0" smtClean="0">
                <a:solidFill>
                  <a:srgbClr val="000000"/>
                </a:solidFill>
              </a:rPr>
              <a:t>منبع (فرستنده)</a:t>
            </a:r>
            <a:endParaRPr lang="en-US" sz="1600" b="1" dirty="0">
              <a:solidFill>
                <a:srgbClr val="000000"/>
              </a:solidFill>
            </a:endParaRPr>
          </a:p>
        </p:txBody>
      </p:sp>
      <p:sp>
        <p:nvSpPr>
          <p:cNvPr id="8" name="Line 56"/>
          <p:cNvSpPr>
            <a:spLocks noChangeShapeType="1"/>
          </p:cNvSpPr>
          <p:nvPr/>
        </p:nvSpPr>
        <p:spPr bwMode="auto">
          <a:xfrm>
            <a:off x="4211638" y="3859213"/>
            <a:ext cx="0" cy="282575"/>
          </a:xfrm>
          <a:prstGeom prst="line">
            <a:avLst/>
          </a:prstGeom>
          <a:noFill/>
          <a:ln w="9525">
            <a:solidFill>
              <a:srgbClr val="000000"/>
            </a:solidFill>
            <a:round/>
            <a:headEnd/>
            <a:tailEnd type="triangle" w="med" len="med"/>
          </a:ln>
        </p:spPr>
        <p:txBody>
          <a:bodyPr/>
          <a:lstStyle/>
          <a:p>
            <a:endParaRPr lang="en-US"/>
          </a:p>
        </p:txBody>
      </p:sp>
      <p:sp>
        <p:nvSpPr>
          <p:cNvPr id="9" name="Line 57"/>
          <p:cNvSpPr>
            <a:spLocks noChangeShapeType="1"/>
          </p:cNvSpPr>
          <p:nvPr/>
        </p:nvSpPr>
        <p:spPr bwMode="auto">
          <a:xfrm>
            <a:off x="4619625" y="3859213"/>
            <a:ext cx="0" cy="282575"/>
          </a:xfrm>
          <a:prstGeom prst="line">
            <a:avLst/>
          </a:prstGeom>
          <a:noFill/>
          <a:ln w="9525">
            <a:solidFill>
              <a:srgbClr val="000000"/>
            </a:solidFill>
            <a:round/>
            <a:headEnd/>
            <a:tailEnd type="triangle" w="med" len="med"/>
          </a:ln>
        </p:spPr>
        <p:txBody>
          <a:bodyPr/>
          <a:lstStyle/>
          <a:p>
            <a:endParaRPr lang="en-US"/>
          </a:p>
        </p:txBody>
      </p:sp>
      <p:sp>
        <p:nvSpPr>
          <p:cNvPr id="10" name="Line 58"/>
          <p:cNvSpPr>
            <a:spLocks noChangeShapeType="1"/>
          </p:cNvSpPr>
          <p:nvPr/>
        </p:nvSpPr>
        <p:spPr bwMode="auto">
          <a:xfrm>
            <a:off x="5029200" y="3859213"/>
            <a:ext cx="0" cy="282575"/>
          </a:xfrm>
          <a:prstGeom prst="line">
            <a:avLst/>
          </a:prstGeom>
          <a:noFill/>
          <a:ln w="9525">
            <a:solidFill>
              <a:srgbClr val="000000"/>
            </a:solidFill>
            <a:round/>
            <a:headEnd/>
            <a:tailEnd type="triangle" w="med" len="med"/>
          </a:ln>
        </p:spPr>
        <p:txBody>
          <a:bodyPr/>
          <a:lstStyle/>
          <a:p>
            <a:endParaRPr lang="en-US"/>
          </a:p>
        </p:txBody>
      </p:sp>
      <p:sp>
        <p:nvSpPr>
          <p:cNvPr id="11" name="Rectangle 59"/>
          <p:cNvSpPr>
            <a:spLocks noChangeArrowheads="1"/>
          </p:cNvSpPr>
          <p:nvPr/>
        </p:nvSpPr>
        <p:spPr bwMode="auto">
          <a:xfrm>
            <a:off x="4076700" y="4356100"/>
            <a:ext cx="1223963" cy="44132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lstStyle/>
          <a:p>
            <a:pPr algn="ctr"/>
            <a:r>
              <a:rPr lang="ar-SA" sz="2800" b="1" dirty="0">
                <a:solidFill>
                  <a:srgbClr val="000000"/>
                </a:solidFill>
                <a:latin typeface="Times New Roman" pitchFamily="18" charset="0"/>
                <a:cs typeface="Titr" pitchFamily="2" charset="-78"/>
              </a:rPr>
              <a:t>پيام</a:t>
            </a:r>
            <a:endParaRPr lang="en-US" sz="2800" b="1" dirty="0">
              <a:solidFill>
                <a:srgbClr val="000000"/>
              </a:solidFill>
            </a:endParaRPr>
          </a:p>
        </p:txBody>
      </p:sp>
      <p:sp>
        <p:nvSpPr>
          <p:cNvPr id="12" name="Line 60"/>
          <p:cNvSpPr>
            <a:spLocks noChangeShapeType="1"/>
          </p:cNvSpPr>
          <p:nvPr/>
        </p:nvSpPr>
        <p:spPr bwMode="auto">
          <a:xfrm flipH="1">
            <a:off x="2579688" y="3433763"/>
            <a:ext cx="1223962" cy="495300"/>
          </a:xfrm>
          <a:prstGeom prst="line">
            <a:avLst/>
          </a:prstGeom>
          <a:noFill/>
          <a:ln w="9525">
            <a:solidFill>
              <a:srgbClr val="000000"/>
            </a:solidFill>
            <a:round/>
            <a:headEnd/>
            <a:tailEnd type="triangle" w="med" len="med"/>
          </a:ln>
        </p:spPr>
        <p:txBody>
          <a:bodyPr/>
          <a:lstStyle/>
          <a:p>
            <a:endParaRPr lang="en-US"/>
          </a:p>
        </p:txBody>
      </p:sp>
      <p:sp>
        <p:nvSpPr>
          <p:cNvPr id="13" name="Line 61"/>
          <p:cNvSpPr>
            <a:spLocks noChangeShapeType="1"/>
          </p:cNvSpPr>
          <p:nvPr/>
        </p:nvSpPr>
        <p:spPr bwMode="auto">
          <a:xfrm>
            <a:off x="5300663" y="3433763"/>
            <a:ext cx="1631950" cy="495300"/>
          </a:xfrm>
          <a:prstGeom prst="line">
            <a:avLst/>
          </a:prstGeom>
          <a:noFill/>
          <a:ln w="9525">
            <a:solidFill>
              <a:srgbClr val="000000"/>
            </a:solidFill>
            <a:round/>
            <a:headEnd/>
            <a:tailEnd type="triangle" w="med" len="med"/>
          </a:ln>
        </p:spPr>
        <p:txBody>
          <a:bodyPr/>
          <a:lstStyle/>
          <a:p>
            <a:endParaRPr lang="en-US"/>
          </a:p>
        </p:txBody>
      </p:sp>
      <p:sp>
        <p:nvSpPr>
          <p:cNvPr id="14" name="Line 62"/>
          <p:cNvSpPr>
            <a:spLocks noChangeShapeType="1"/>
          </p:cNvSpPr>
          <p:nvPr/>
        </p:nvSpPr>
        <p:spPr bwMode="auto">
          <a:xfrm>
            <a:off x="2852738" y="4689475"/>
            <a:ext cx="1223962" cy="0"/>
          </a:xfrm>
          <a:prstGeom prst="line">
            <a:avLst/>
          </a:prstGeom>
          <a:noFill/>
          <a:ln w="9525">
            <a:solidFill>
              <a:srgbClr val="000000"/>
            </a:solidFill>
            <a:round/>
            <a:headEnd/>
            <a:tailEnd type="triangle" w="med" len="med"/>
          </a:ln>
        </p:spPr>
        <p:txBody>
          <a:bodyPr/>
          <a:lstStyle/>
          <a:p>
            <a:endParaRPr lang="en-US"/>
          </a:p>
        </p:txBody>
      </p:sp>
      <p:sp>
        <p:nvSpPr>
          <p:cNvPr id="15" name="Line 63"/>
          <p:cNvSpPr>
            <a:spLocks noChangeShapeType="1"/>
          </p:cNvSpPr>
          <p:nvPr/>
        </p:nvSpPr>
        <p:spPr bwMode="auto">
          <a:xfrm>
            <a:off x="5300663" y="4689475"/>
            <a:ext cx="1495425" cy="0"/>
          </a:xfrm>
          <a:prstGeom prst="line">
            <a:avLst/>
          </a:prstGeom>
          <a:noFill/>
          <a:ln w="9525">
            <a:solidFill>
              <a:srgbClr val="000000"/>
            </a:solidFill>
            <a:round/>
            <a:headEnd/>
            <a:tailEnd type="triangle" w="med" len="med"/>
          </a:ln>
        </p:spPr>
        <p:txBody>
          <a:bodyPr/>
          <a:lstStyle/>
          <a:p>
            <a:endParaRPr lang="en-US"/>
          </a:p>
        </p:txBody>
      </p:sp>
      <p:sp>
        <p:nvSpPr>
          <p:cNvPr id="16" name="Line 64"/>
          <p:cNvSpPr>
            <a:spLocks noChangeShapeType="1"/>
          </p:cNvSpPr>
          <p:nvPr/>
        </p:nvSpPr>
        <p:spPr bwMode="auto">
          <a:xfrm flipV="1">
            <a:off x="4211638" y="5165725"/>
            <a:ext cx="0" cy="496888"/>
          </a:xfrm>
          <a:prstGeom prst="line">
            <a:avLst/>
          </a:prstGeom>
          <a:noFill/>
          <a:ln w="9525">
            <a:solidFill>
              <a:srgbClr val="000000"/>
            </a:solidFill>
            <a:round/>
            <a:headEnd/>
            <a:tailEnd type="triangle" w="med" len="med"/>
          </a:ln>
        </p:spPr>
        <p:txBody>
          <a:bodyPr/>
          <a:lstStyle/>
          <a:p>
            <a:endParaRPr lang="en-US"/>
          </a:p>
        </p:txBody>
      </p:sp>
      <p:sp>
        <p:nvSpPr>
          <p:cNvPr id="17" name="Line 65"/>
          <p:cNvSpPr>
            <a:spLocks noChangeShapeType="1"/>
          </p:cNvSpPr>
          <p:nvPr/>
        </p:nvSpPr>
        <p:spPr bwMode="auto">
          <a:xfrm flipV="1">
            <a:off x="4619625" y="5165725"/>
            <a:ext cx="0" cy="496888"/>
          </a:xfrm>
          <a:prstGeom prst="line">
            <a:avLst/>
          </a:prstGeom>
          <a:noFill/>
          <a:ln w="9525">
            <a:solidFill>
              <a:srgbClr val="000000"/>
            </a:solidFill>
            <a:round/>
            <a:headEnd/>
            <a:tailEnd type="triangle" w="med" len="med"/>
          </a:ln>
        </p:spPr>
        <p:txBody>
          <a:bodyPr/>
          <a:lstStyle/>
          <a:p>
            <a:endParaRPr lang="en-US"/>
          </a:p>
        </p:txBody>
      </p:sp>
      <p:sp>
        <p:nvSpPr>
          <p:cNvPr id="18" name="Line 66"/>
          <p:cNvSpPr>
            <a:spLocks noChangeShapeType="1"/>
          </p:cNvSpPr>
          <p:nvPr/>
        </p:nvSpPr>
        <p:spPr bwMode="auto">
          <a:xfrm flipV="1">
            <a:off x="5029200" y="5165725"/>
            <a:ext cx="0" cy="496888"/>
          </a:xfrm>
          <a:prstGeom prst="line">
            <a:avLst/>
          </a:prstGeom>
          <a:noFill/>
          <a:ln w="9525">
            <a:solidFill>
              <a:srgbClr val="000000"/>
            </a:solidFill>
            <a:round/>
            <a:headEnd/>
            <a:tailEnd type="triangle" w="med" len="med"/>
          </a:ln>
        </p:spPr>
        <p:txBody>
          <a:bodyPr/>
          <a:lstStyle/>
          <a:p>
            <a:endParaRPr lang="en-US"/>
          </a:p>
        </p:txBody>
      </p:sp>
      <p:sp>
        <p:nvSpPr>
          <p:cNvPr id="19" name="Line 67"/>
          <p:cNvSpPr>
            <a:spLocks noChangeShapeType="1"/>
          </p:cNvSpPr>
          <p:nvPr/>
        </p:nvSpPr>
        <p:spPr bwMode="auto">
          <a:xfrm flipH="1" flipV="1">
            <a:off x="2852738" y="5095875"/>
            <a:ext cx="950912" cy="638175"/>
          </a:xfrm>
          <a:prstGeom prst="line">
            <a:avLst/>
          </a:prstGeom>
          <a:noFill/>
          <a:ln w="9525">
            <a:solidFill>
              <a:srgbClr val="000000"/>
            </a:solidFill>
            <a:round/>
            <a:headEnd/>
            <a:tailEnd type="triangle" w="med" len="med"/>
          </a:ln>
        </p:spPr>
        <p:txBody>
          <a:bodyPr/>
          <a:lstStyle/>
          <a:p>
            <a:endParaRPr lang="en-US"/>
          </a:p>
        </p:txBody>
      </p:sp>
      <p:sp>
        <p:nvSpPr>
          <p:cNvPr id="20" name="Line 68"/>
          <p:cNvSpPr>
            <a:spLocks noChangeShapeType="1"/>
          </p:cNvSpPr>
          <p:nvPr/>
        </p:nvSpPr>
        <p:spPr bwMode="auto">
          <a:xfrm flipV="1">
            <a:off x="5300663" y="5024438"/>
            <a:ext cx="1495425" cy="709612"/>
          </a:xfrm>
          <a:prstGeom prst="line">
            <a:avLst/>
          </a:prstGeom>
          <a:noFill/>
          <a:ln w="9525">
            <a:solidFill>
              <a:srgbClr val="000000"/>
            </a:solidFill>
            <a:round/>
            <a:headEnd/>
            <a:tailEnd type="triangle" w="med" len="med"/>
          </a:ln>
        </p:spPr>
        <p:txBody>
          <a:bodyPr/>
          <a:lstStyle/>
          <a:p>
            <a:endParaRPr lang="en-US"/>
          </a:p>
        </p:txBody>
      </p:sp>
      <p:sp>
        <p:nvSpPr>
          <p:cNvPr id="21" name="Line 69"/>
          <p:cNvSpPr>
            <a:spLocks noChangeShapeType="1"/>
          </p:cNvSpPr>
          <p:nvPr/>
        </p:nvSpPr>
        <p:spPr bwMode="auto">
          <a:xfrm flipH="1">
            <a:off x="1763713" y="5095875"/>
            <a:ext cx="544512" cy="284163"/>
          </a:xfrm>
          <a:prstGeom prst="line">
            <a:avLst/>
          </a:prstGeom>
          <a:noFill/>
          <a:ln w="9525">
            <a:solidFill>
              <a:srgbClr val="000000"/>
            </a:solidFill>
            <a:round/>
            <a:headEnd/>
            <a:tailEnd type="triangle" w="med" len="med"/>
          </a:ln>
        </p:spPr>
        <p:txBody>
          <a:bodyPr/>
          <a:lstStyle/>
          <a:p>
            <a:endParaRPr lang="en-US"/>
          </a:p>
        </p:txBody>
      </p:sp>
      <p:sp>
        <p:nvSpPr>
          <p:cNvPr id="22" name="Line 70"/>
          <p:cNvSpPr>
            <a:spLocks noChangeShapeType="1"/>
          </p:cNvSpPr>
          <p:nvPr/>
        </p:nvSpPr>
        <p:spPr bwMode="auto">
          <a:xfrm>
            <a:off x="2308225" y="5095875"/>
            <a:ext cx="407988" cy="284163"/>
          </a:xfrm>
          <a:prstGeom prst="line">
            <a:avLst/>
          </a:prstGeom>
          <a:noFill/>
          <a:ln w="9525">
            <a:solidFill>
              <a:srgbClr val="000000"/>
            </a:solidFill>
            <a:round/>
            <a:headEnd/>
            <a:tailEnd type="triangle" w="med" len="med"/>
          </a:ln>
        </p:spPr>
        <p:txBody>
          <a:bodyPr/>
          <a:lstStyle/>
          <a:p>
            <a:endParaRPr lang="en-US"/>
          </a:p>
        </p:txBody>
      </p:sp>
      <p:sp>
        <p:nvSpPr>
          <p:cNvPr id="23" name="Line 71"/>
          <p:cNvSpPr>
            <a:spLocks noChangeShapeType="1"/>
          </p:cNvSpPr>
          <p:nvPr/>
        </p:nvSpPr>
        <p:spPr bwMode="auto">
          <a:xfrm flipH="1">
            <a:off x="6932613" y="5024438"/>
            <a:ext cx="407987" cy="284162"/>
          </a:xfrm>
          <a:prstGeom prst="line">
            <a:avLst/>
          </a:prstGeom>
          <a:noFill/>
          <a:ln w="9525">
            <a:solidFill>
              <a:srgbClr val="000000"/>
            </a:solidFill>
            <a:round/>
            <a:headEnd/>
            <a:tailEnd type="triangle" w="med" len="med"/>
          </a:ln>
        </p:spPr>
        <p:txBody>
          <a:bodyPr/>
          <a:lstStyle/>
          <a:p>
            <a:endParaRPr lang="en-US"/>
          </a:p>
        </p:txBody>
      </p:sp>
      <p:sp>
        <p:nvSpPr>
          <p:cNvPr id="24" name="Line 72"/>
          <p:cNvSpPr>
            <a:spLocks noChangeShapeType="1"/>
          </p:cNvSpPr>
          <p:nvPr/>
        </p:nvSpPr>
        <p:spPr bwMode="auto">
          <a:xfrm>
            <a:off x="7477125" y="5024438"/>
            <a:ext cx="407988" cy="284162"/>
          </a:xfrm>
          <a:prstGeom prst="line">
            <a:avLst/>
          </a:prstGeom>
          <a:noFill/>
          <a:ln w="9525">
            <a:solidFill>
              <a:srgbClr val="000000"/>
            </a:solidFill>
            <a:round/>
            <a:headEnd/>
            <a:tailEnd type="triangle" w="med" len="med"/>
          </a:ln>
        </p:spPr>
        <p:txBody>
          <a:bodyPr/>
          <a:lstStyle/>
          <a:p>
            <a:endParaRPr lang="en-US"/>
          </a:p>
        </p:txBody>
      </p:sp>
      <p:sp>
        <p:nvSpPr>
          <p:cNvPr id="25" name="Rectangle 3"/>
          <p:cNvSpPr txBox="1">
            <a:spLocks noChangeArrowheads="1"/>
          </p:cNvSpPr>
          <p:nvPr/>
        </p:nvSpPr>
        <p:spPr>
          <a:xfrm>
            <a:off x="457200" y="1647825"/>
            <a:ext cx="8229600" cy="478155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a-IR" sz="26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a-IR" sz="26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a-IR" sz="26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a-IR" sz="26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a-IR" sz="26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a-IR" sz="26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a-IR" sz="26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a-IR" sz="2600" b="0" i="0" u="none" strike="noStrike" kern="1200" cap="none" spc="0" normalizeH="0" baseline="0" noProof="0" smtClean="0">
                <a:ln>
                  <a:noFill/>
                </a:ln>
                <a:solidFill>
                  <a:schemeClr val="tx1"/>
                </a:solidFill>
                <a:effectLst/>
                <a:uLnTx/>
                <a:uFillTx/>
                <a:latin typeface="+mn-lt"/>
                <a:ea typeface="+mn-ea"/>
                <a:cs typeface="+mn-cs"/>
              </a:rPr>
              <a:t> </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6" name="Line 73"/>
          <p:cNvSpPr>
            <a:spLocks noChangeShapeType="1"/>
          </p:cNvSpPr>
          <p:nvPr/>
        </p:nvSpPr>
        <p:spPr bwMode="auto">
          <a:xfrm flipH="1">
            <a:off x="1908175" y="2781300"/>
            <a:ext cx="5549900" cy="0"/>
          </a:xfrm>
          <a:prstGeom prst="line">
            <a:avLst/>
          </a:prstGeom>
          <a:noFill/>
          <a:ln w="9525">
            <a:solidFill>
              <a:srgbClr val="000000"/>
            </a:solidFill>
            <a:round/>
            <a:headEnd/>
            <a:tailEnd/>
          </a:ln>
        </p:spPr>
        <p:txBody>
          <a:bodyPr/>
          <a:lstStyle/>
          <a:p>
            <a:endParaRPr lang="en-US"/>
          </a:p>
        </p:txBody>
      </p:sp>
      <p:sp>
        <p:nvSpPr>
          <p:cNvPr id="27" name="Rectangle 77"/>
          <p:cNvSpPr>
            <a:spLocks noChangeArrowheads="1"/>
          </p:cNvSpPr>
          <p:nvPr/>
        </p:nvSpPr>
        <p:spPr bwMode="auto">
          <a:xfrm>
            <a:off x="7667625" y="5589588"/>
            <a:ext cx="769763" cy="400110"/>
          </a:xfrm>
          <a:prstGeom prst="rect">
            <a:avLst/>
          </a:prstGeom>
          <a:noFill/>
          <a:ln w="9525">
            <a:noFill/>
            <a:miter lim="800000"/>
            <a:headEnd/>
            <a:tailEnd/>
          </a:ln>
        </p:spPr>
        <p:txBody>
          <a:bodyPr wrap="none" anchor="ctr">
            <a:spAutoFit/>
          </a:bodyPr>
          <a:lstStyle/>
          <a:p>
            <a:r>
              <a:rPr lang="ar-SA" sz="2000" b="1" dirty="0">
                <a:solidFill>
                  <a:srgbClr val="000000"/>
                </a:solidFill>
                <a:latin typeface="Times New Roman" pitchFamily="18" charset="0"/>
                <a:cs typeface="Zar" pitchFamily="2" charset="-78"/>
              </a:rPr>
              <a:t>فهيمدن</a:t>
            </a:r>
            <a:r>
              <a:rPr lang="en-US" sz="2000" b="1" dirty="0">
                <a:solidFill>
                  <a:srgbClr val="000000"/>
                </a:solidFill>
                <a:latin typeface="Times New Roman" pitchFamily="18" charset="0"/>
              </a:rPr>
              <a:t> </a:t>
            </a:r>
          </a:p>
        </p:txBody>
      </p:sp>
      <p:sp>
        <p:nvSpPr>
          <p:cNvPr id="28" name="Rectangle 78"/>
          <p:cNvSpPr>
            <a:spLocks noChangeArrowheads="1"/>
          </p:cNvSpPr>
          <p:nvPr/>
        </p:nvSpPr>
        <p:spPr bwMode="auto">
          <a:xfrm>
            <a:off x="6011863" y="5654675"/>
            <a:ext cx="1773237" cy="1785104"/>
          </a:xfrm>
          <a:prstGeom prst="rect">
            <a:avLst/>
          </a:prstGeom>
          <a:noFill/>
          <a:ln w="9525">
            <a:noFill/>
            <a:miter lim="800000"/>
            <a:headEnd/>
            <a:tailEnd/>
          </a:ln>
        </p:spPr>
        <p:txBody>
          <a:bodyPr anchor="ctr">
            <a:spAutoFit/>
          </a:bodyPr>
          <a:lstStyle/>
          <a:p>
            <a:pPr algn="ctr"/>
            <a:r>
              <a:rPr lang="ar-SA" sz="2000" b="1" dirty="0">
                <a:solidFill>
                  <a:srgbClr val="000000"/>
                </a:solidFill>
                <a:latin typeface="Times New Roman" pitchFamily="18" charset="0"/>
                <a:cs typeface="Zar" pitchFamily="2" charset="-78"/>
              </a:rPr>
              <a:t>رمزگشايي </a:t>
            </a:r>
            <a:r>
              <a:rPr lang="ar-SA" dirty="0">
                <a:solidFill>
                  <a:srgbClr val="000000"/>
                </a:solidFill>
                <a:latin typeface="Times New Roman" pitchFamily="18" charset="0"/>
                <a:cs typeface="Zar" pitchFamily="2" charset="-78"/>
              </a:rPr>
              <a:t>                                 </a:t>
            </a:r>
            <a:r>
              <a:rPr lang="ar-SA" b="1" dirty="0">
                <a:solidFill>
                  <a:srgbClr val="000000"/>
                </a:solidFill>
                <a:latin typeface="Times New Roman" pitchFamily="18" charset="0"/>
                <a:cs typeface="Zar" pitchFamily="2" charset="-78"/>
              </a:rPr>
              <a:t>(كدبرداري)</a:t>
            </a:r>
            <a:r>
              <a:rPr lang="ar-SA" dirty="0">
                <a:latin typeface="Times New Roman" pitchFamily="18" charset="0"/>
                <a:cs typeface="Zar" pitchFamily="2" charset="-78"/>
              </a:rPr>
              <a:t>                                                                                </a:t>
            </a:r>
            <a:r>
              <a:rPr lang="en-US" dirty="0">
                <a:latin typeface="Times New Roman" pitchFamily="18" charset="0"/>
                <a:cs typeface="Zar" pitchFamily="2" charset="-78"/>
              </a:rPr>
              <a:t> </a:t>
            </a:r>
          </a:p>
        </p:txBody>
      </p:sp>
      <p:sp>
        <p:nvSpPr>
          <p:cNvPr id="29" name="Rectangle 79"/>
          <p:cNvSpPr>
            <a:spLocks noChangeArrowheads="1"/>
          </p:cNvSpPr>
          <p:nvPr/>
        </p:nvSpPr>
        <p:spPr bwMode="auto">
          <a:xfrm>
            <a:off x="1116013" y="5718175"/>
            <a:ext cx="1944687" cy="707886"/>
          </a:xfrm>
          <a:prstGeom prst="rect">
            <a:avLst/>
          </a:prstGeom>
          <a:noFill/>
          <a:ln w="9525">
            <a:noFill/>
            <a:miter lim="800000"/>
            <a:headEnd/>
            <a:tailEnd/>
          </a:ln>
        </p:spPr>
        <p:txBody>
          <a:bodyPr anchor="ctr">
            <a:spAutoFit/>
          </a:bodyPr>
          <a:lstStyle/>
          <a:p>
            <a:r>
              <a:rPr lang="ar-SA" sz="2000" b="1" dirty="0">
                <a:solidFill>
                  <a:srgbClr val="000000"/>
                </a:solidFill>
                <a:latin typeface="Times New Roman" pitchFamily="18" charset="0"/>
                <a:cs typeface="Zar" pitchFamily="2" charset="-78"/>
              </a:rPr>
              <a:t>كد گذاري  </a:t>
            </a:r>
            <a:r>
              <a:rPr lang="en-US" sz="2000" b="1" dirty="0">
                <a:solidFill>
                  <a:srgbClr val="000000"/>
                </a:solidFill>
                <a:latin typeface="Times New Roman" pitchFamily="18" charset="0"/>
                <a:cs typeface="Zar" pitchFamily="2" charset="-78"/>
              </a:rPr>
              <a:t>    </a:t>
            </a:r>
            <a:r>
              <a:rPr lang="ar-SA" sz="2000" b="1" dirty="0">
                <a:solidFill>
                  <a:srgbClr val="000000"/>
                </a:solidFill>
                <a:latin typeface="Times New Roman" pitchFamily="18" charset="0"/>
                <a:cs typeface="Zar" pitchFamily="2" charset="-78"/>
              </a:rPr>
              <a:t> </a:t>
            </a:r>
            <a:r>
              <a:rPr lang="ar-SA" sz="2000" b="1" dirty="0" smtClean="0">
                <a:solidFill>
                  <a:srgbClr val="000000"/>
                </a:solidFill>
                <a:latin typeface="Times New Roman" pitchFamily="18" charset="0"/>
                <a:cs typeface="Zar" pitchFamily="2" charset="-78"/>
              </a:rPr>
              <a:t> </a:t>
            </a:r>
            <a:r>
              <a:rPr lang="ar-SA" sz="2000" b="1" dirty="0">
                <a:solidFill>
                  <a:srgbClr val="000000"/>
                </a:solidFill>
                <a:latin typeface="Times New Roman" pitchFamily="18" charset="0"/>
                <a:cs typeface="Zar" pitchFamily="2" charset="-78"/>
              </a:rPr>
              <a:t>فكر</a:t>
            </a:r>
            <a:r>
              <a:rPr lang="ar-SA" sz="2000" dirty="0">
                <a:solidFill>
                  <a:srgbClr val="000000"/>
                </a:solidFill>
                <a:latin typeface="Times New Roman" pitchFamily="18" charset="0"/>
                <a:cs typeface="Zar" pitchFamily="2" charset="-78"/>
              </a:rPr>
              <a:t>                      </a:t>
            </a:r>
            <a:r>
              <a:rPr lang="en-US" sz="2000" dirty="0">
                <a:solidFill>
                  <a:srgbClr val="000000"/>
                </a:solidFill>
                <a:latin typeface="Times New Roman" pitchFamily="18" charset="0"/>
                <a:cs typeface="Zar" pitchFamily="2" charset="-7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5">
                                            <p:txEl>
                                              <p:pRg st="7" end="7"/>
                                            </p:txEl>
                                          </p:spTgt>
                                        </p:tgtEl>
                                        <p:attrNameLst>
                                          <p:attrName>style.visibility</p:attrName>
                                        </p:attrNameLst>
                                      </p:cBhvr>
                                      <p:to>
                                        <p:strVal val="visible"/>
                                      </p:to>
                                    </p:set>
                                    <p:animEffect transition="in" filter="fade">
                                      <p:cBhvr>
                                        <p:cTn id="7" dur="1000"/>
                                        <p:tgtEl>
                                          <p:spTgt spid="25">
                                            <p:txEl>
                                              <p:pRg st="7" end="7"/>
                                            </p:txEl>
                                          </p:spTgt>
                                        </p:tgtEl>
                                      </p:cBhvr>
                                    </p:animEffect>
                                    <p:anim calcmode="lin" valueType="num">
                                      <p:cBhvr>
                                        <p:cTn id="8" dur="1000" fill="hold"/>
                                        <p:tgtEl>
                                          <p:spTgt spid="25">
                                            <p:txEl>
                                              <p:pRg st="7" end="7"/>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25">
                                            <p:txEl>
                                              <p:pRg st="7" end="7"/>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5">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500" b="1" dirty="0" smtClean="0">
                <a:cs typeface="B Yagut" pitchFamily="2" charset="-78"/>
              </a:rPr>
              <a:t>چند قانون طلایی زیر به شما کمک خواهد کرد که به بیمار خود آرامش دهید :</a:t>
            </a:r>
            <a:r>
              <a:rPr lang="en-US" sz="2500" dirty="0" smtClean="0">
                <a:cs typeface="B Yagut" pitchFamily="2" charset="-78"/>
              </a:rPr>
              <a:t/>
            </a:r>
            <a:br>
              <a:rPr lang="en-US" sz="2500" dirty="0" smtClean="0">
                <a:cs typeface="B Yagut" pitchFamily="2" charset="-78"/>
              </a:rPr>
            </a:br>
            <a:endParaRPr lang="en-US" sz="2500" dirty="0">
              <a:cs typeface="B Yagut" pitchFamily="2" charset="-78"/>
            </a:endParaRPr>
          </a:p>
        </p:txBody>
      </p:sp>
      <p:sp>
        <p:nvSpPr>
          <p:cNvPr id="3" name="Content Placeholder 2"/>
          <p:cNvSpPr>
            <a:spLocks noGrp="1"/>
          </p:cNvSpPr>
          <p:nvPr>
            <p:ph idx="1"/>
          </p:nvPr>
        </p:nvSpPr>
        <p:spPr/>
        <p:txBody>
          <a:bodyPr>
            <a:normAutofit fontScale="77500" lnSpcReduction="20000"/>
          </a:bodyPr>
          <a:lstStyle/>
          <a:p>
            <a:pPr algn="r" rtl="1">
              <a:lnSpc>
                <a:spcPct val="160000"/>
              </a:lnSpc>
            </a:pPr>
            <a:r>
              <a:rPr lang="fa-IR" dirty="0" smtClean="0">
                <a:cs typeface="B Yagut" pitchFamily="2" charset="-78"/>
              </a:rPr>
              <a:t>دائما" چشمتان و تمام توجهتان به بیمار باشد. به بیمار توجه کامل کنید.</a:t>
            </a:r>
          </a:p>
          <a:p>
            <a:pPr algn="r" rtl="1">
              <a:lnSpc>
                <a:spcPct val="160000"/>
              </a:lnSpc>
            </a:pPr>
            <a:r>
              <a:rPr lang="fa-IR" dirty="0" smtClean="0">
                <a:cs typeface="B Yagut" pitchFamily="2" charset="-78"/>
              </a:rPr>
              <a:t>برای ایجاد «حس تفاهم» مستقیما" به چشمان بیمار نگاه کنید. ایجاد تفاهم باعث اعتماد بیمار به شما می شود.</a:t>
            </a:r>
          </a:p>
          <a:p>
            <a:pPr algn="r" rtl="1">
              <a:lnSpc>
                <a:spcPct val="160000"/>
              </a:lnSpc>
            </a:pPr>
            <a:r>
              <a:rPr lang="fa-IR" dirty="0" smtClean="0">
                <a:cs typeface="B Yagut" pitchFamily="2" charset="-78"/>
              </a:rPr>
              <a:t>اگر نام بیمار را می دانید به درستی از آن استفاده کنید . از بیمار بپرسید دوست دارد با چه اسمی او را صدا بزنید.</a:t>
            </a:r>
          </a:p>
          <a:p>
            <a:pPr algn="just" rtl="1">
              <a:lnSpc>
                <a:spcPct val="160000"/>
              </a:lnSpc>
            </a:pPr>
            <a:r>
              <a:rPr lang="fa-IR" dirty="0" smtClean="0">
                <a:cs typeface="B Yagut" pitchFamily="2" charset="-78"/>
              </a:rPr>
              <a:t>به بیمار حقیقت را بگویید. حتی اگر مجبورید به بیمار مطلب بسیار ناخوشایندی را بگویید، حقیقت بهتر از دروغ گفتن است .</a:t>
            </a:r>
          </a:p>
          <a:p>
            <a:pPr algn="just" rtl="1">
              <a:lnSpc>
                <a:spcPct val="160000"/>
              </a:lnSpc>
            </a:pPr>
            <a:r>
              <a:rPr lang="fa-IR" dirty="0" smtClean="0">
                <a:cs typeface="B Yagut" pitchFamily="2" charset="-78"/>
              </a:rPr>
              <a:t>از کلماتی استفاده کنید که بیمار بفهمد. به هر دلیل با صدای بلند یا آهسته با بیمار صحبت نکنید. از واژه های پزشکی که بیمار ممکن است نفهمد استفاده نکنید.</a:t>
            </a:r>
            <a:endParaRPr lang="en-US" dirty="0">
              <a:cs typeface="B Yagut" pitchFamily="2"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fa-IR" dirty="0" smtClean="0">
                <a:cs typeface="B Yagut" pitchFamily="2" charset="-78"/>
              </a:rPr>
              <a:t>مراقب مطالبی که درباره بیمار به دیگران می گویید باشید. ممکن است بیمار تنها قسمتی از آنچه که گفته می شود را بشنود و در نتیجه به شدت در مورد آنچه که گفته شده دچار سوء تفاهم شود و آن را برای مدت طولانی به خاطر داشته باشد.</a:t>
            </a:r>
          </a:p>
          <a:p>
            <a:pPr algn="r" rtl="1"/>
            <a:r>
              <a:rPr lang="fa-IR" dirty="0" smtClean="0">
                <a:cs typeface="B Yagut" pitchFamily="2" charset="-78"/>
              </a:rPr>
              <a:t>مراقب حرکات بدن خود باشید . ارتباطات غیر زبانی در ارتباط با بیمار بسیار مهم است .</a:t>
            </a:r>
          </a:p>
          <a:p>
            <a:pPr algn="r" rtl="1"/>
            <a:r>
              <a:rPr lang="fa-IR" dirty="0" smtClean="0">
                <a:cs typeface="B Yagut" pitchFamily="2" charset="-78"/>
              </a:rPr>
              <a:t>همیشه به آرامی ، به وضوح و مشخص صحبت کنید. دقت زیادی در تن صدایتان داشته باشید.</a:t>
            </a:r>
            <a:endParaRPr lang="en-US" dirty="0" smtClean="0">
              <a:cs typeface="B Yagut" pitchFamily="2" charset="-78"/>
            </a:endParaRPr>
          </a:p>
          <a:p>
            <a:pPr algn="r" rtl="1"/>
            <a:r>
              <a:rPr lang="fa-IR" dirty="0" smtClean="0">
                <a:cs typeface="B Yagut" pitchFamily="2" charset="-78"/>
              </a:rPr>
              <a:t>اگر بیمار مشکل شنوایی دارد به وضوح صحبت کنید و طوری رو به روی شخص قرار بگیرید که بتواند حرکت لبهای شما را بخواند . در مورد چنین فردی فریاد نزنید.</a:t>
            </a:r>
            <a:endParaRPr lang="en-US" dirty="0">
              <a:cs typeface="B Yagut" pitchFamily="2" charset="-7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mn-cs"/>
              </a:rPr>
              <a:t>چگونگی برخورد با بیماران سالخورده</a:t>
            </a:r>
            <a:endParaRPr lang="en-US" dirty="0">
              <a:cs typeface="+mn-cs"/>
            </a:endParaRPr>
          </a:p>
        </p:txBody>
      </p:sp>
      <p:sp>
        <p:nvSpPr>
          <p:cNvPr id="3" name="Content Placeholder 2"/>
          <p:cNvSpPr>
            <a:spLocks noGrp="1"/>
          </p:cNvSpPr>
          <p:nvPr>
            <p:ph idx="1"/>
          </p:nvPr>
        </p:nvSpPr>
        <p:spPr/>
        <p:txBody>
          <a:bodyPr>
            <a:normAutofit fontScale="92500" lnSpcReduction="20000"/>
          </a:bodyPr>
          <a:lstStyle/>
          <a:p>
            <a:pPr algn="r" rtl="1"/>
            <a:r>
              <a:rPr lang="fa-IR" sz="3000" dirty="0" smtClean="0"/>
              <a:t>هنگامی که برای مراقبت از چنین بیماری فراخوانده می شوید باید صبور و بردبار باشید. </a:t>
            </a:r>
          </a:p>
          <a:p>
            <a:pPr algn="r" rtl="1"/>
            <a:endParaRPr lang="fa-IR" dirty="0" smtClean="0">
              <a:cs typeface="B Yagut" pitchFamily="2" charset="-78"/>
            </a:endParaRPr>
          </a:p>
          <a:p>
            <a:pPr algn="r" rtl="1"/>
            <a:r>
              <a:rPr lang="fa-IR" sz="3000" dirty="0" smtClean="0"/>
              <a:t>آرام و آهسته به بیمار سالخورده نزدیک شوید .</a:t>
            </a:r>
          </a:p>
          <a:p>
            <a:pPr algn="r" rtl="1">
              <a:buNone/>
            </a:pPr>
            <a:endParaRPr lang="fa-IR" dirty="0" smtClean="0">
              <a:cs typeface="B Yagut" pitchFamily="2" charset="-78"/>
            </a:endParaRPr>
          </a:p>
          <a:p>
            <a:pPr algn="r" rtl="1"/>
            <a:r>
              <a:rPr lang="fa-IR" sz="2700" dirty="0" smtClean="0"/>
              <a:t>زمان کافی به بیمار بدهید تا پاسخ گوید ، یا جواب پرسشتان را بدهد . بیمار را مگر اینکه خطر فوری وجود داشته باشد وادار نکنید که به سرعت پاسخ دهد.</a:t>
            </a:r>
          </a:p>
          <a:p>
            <a:pPr algn="r" rtl="1">
              <a:buNone/>
            </a:pPr>
            <a:endParaRPr lang="fa-IR" dirty="0" smtClean="0">
              <a:cs typeface="B Yagut" pitchFamily="2" charset="-78"/>
            </a:endParaRPr>
          </a:p>
          <a:p>
            <a:pPr algn="r" rtl="1"/>
            <a:r>
              <a:rPr lang="fa-IR" sz="3000" dirty="0" smtClean="0"/>
              <a:t>همچنین هرگز از الفاظ کودکانه در برخورد با سالخوردگان یا با هر کس دیگری به جز بچه ها استفاده نکنید.</a:t>
            </a:r>
          </a:p>
          <a:p>
            <a:pPr algn="r" rtl="1">
              <a:buNone/>
            </a:pPr>
            <a:endParaRPr lang="en-US" dirty="0" smtClean="0">
              <a:cs typeface="B Yagut" pitchFamily="2" charset="-78"/>
            </a:endParaRPr>
          </a:p>
          <a:p>
            <a:pPr algn="r" rtl="1">
              <a:buNone/>
            </a:pPr>
            <a:endParaRPr lang="fa-IR" dirty="0" smtClean="0">
              <a:cs typeface="B Yagut" pitchFamily="2" charset="-78"/>
            </a:endParaRPr>
          </a:p>
          <a:p>
            <a:pPr algn="r" rtl="1"/>
            <a:endParaRPr lang="fa-IR" dirty="0" smtClean="0">
              <a:cs typeface="B Yagut" pitchFamily="2" charset="-78"/>
            </a:endParaRPr>
          </a:p>
          <a:p>
            <a:pPr algn="r" rtl="1">
              <a:buNone/>
            </a:pPr>
            <a:endParaRPr lang="fa-IR" dirty="0" smtClean="0">
              <a:cs typeface="B Yagut" pitchFamily="2" charset="-78"/>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Yagut" pitchFamily="2" charset="-78"/>
              </a:rPr>
              <a:t>چگونگی برخورد با بیمار سالخورده</a:t>
            </a:r>
            <a:endParaRPr lang="en-US" dirty="0">
              <a:cs typeface="B Yagut"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Yagut" pitchFamily="2" charset="-78"/>
              </a:rPr>
              <a:t>به علائم سردرگمی ، نگرانی یا اختلالات شنوایی و بینایی توجه کنید.</a:t>
            </a:r>
          </a:p>
          <a:p>
            <a:pPr algn="r" rtl="1">
              <a:buNone/>
            </a:pPr>
            <a:endParaRPr lang="fa-IR" dirty="0" smtClean="0">
              <a:cs typeface="B Yagut" pitchFamily="2" charset="-78"/>
            </a:endParaRPr>
          </a:p>
          <a:p>
            <a:pPr algn="just" rtl="1"/>
            <a:r>
              <a:rPr lang="fa-IR" dirty="0" smtClean="0">
                <a:cs typeface="B Yagut" pitchFamily="2" charset="-78"/>
              </a:rPr>
              <a:t>در بیماران سالخورده اغلب مراقب تغییرات قابل مشاهده حتی بسیار جزئی در وضعیتشان باشید.حتی تغییرات ناچیز در تنفس یا وضعیت ذهنی ممکن است مشکلات مهمی را نشان دهد.</a:t>
            </a:r>
          </a:p>
          <a:p>
            <a:pPr algn="just" rtl="1">
              <a:buNone/>
            </a:pPr>
            <a:endParaRPr lang="en-US" dirty="0" smtClean="0">
              <a:cs typeface="B Yagut" pitchFamily="2" charset="-78"/>
            </a:endParaRPr>
          </a:p>
          <a:p>
            <a:pPr algn="just" rtl="1"/>
            <a:r>
              <a:rPr lang="fa-IR" dirty="0" smtClean="0">
                <a:cs typeface="B Yagut" pitchFamily="2" charset="-78"/>
              </a:rPr>
              <a:t>بیمار باید نسبت به شما اعتماد پیدا کند و احساس کند که نهایت سعیتان را برای بهبودی اش می کنید.</a:t>
            </a:r>
            <a:endParaRPr lang="en-US" dirty="0" smtClean="0">
              <a:cs typeface="B Yagut" pitchFamily="2" charset="-78"/>
            </a:endParaRPr>
          </a:p>
          <a:p>
            <a:pPr algn="r" rtl="1"/>
            <a:endParaRPr lang="fa-IR" dirty="0" smtClean="0">
              <a:cs typeface="B Yagut" pitchFamily="2" charset="-78"/>
            </a:endParaRPr>
          </a:p>
          <a:p>
            <a:pPr algn="r" rtl="1"/>
            <a:endParaRPr lang="en-US" dirty="0">
              <a:cs typeface="B Yagut" pitchFamily="2" charset="-7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cs typeface="B Yagut" pitchFamily="2" charset="-78"/>
              </a:rPr>
              <a:t>چگونگی برخورد با بیمار یا همراه برانگیخته</a:t>
            </a:r>
            <a:endParaRPr lang="en-US" sz="4000" dirty="0">
              <a:cs typeface="B Yagut"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fa-IR" dirty="0" smtClean="0">
                <a:cs typeface="B Yagut" pitchFamily="2" charset="-78"/>
              </a:rPr>
              <a:t>به حقوق بیمار و همراه وی احترام بگذارید.</a:t>
            </a:r>
            <a:endParaRPr lang="en-US" dirty="0" smtClean="0">
              <a:cs typeface="B Yagut" pitchFamily="2" charset="-78"/>
            </a:endParaRPr>
          </a:p>
          <a:p>
            <a:pPr lvl="0" algn="r" rtl="1"/>
            <a:r>
              <a:rPr lang="fa-IR" dirty="0" smtClean="0">
                <a:cs typeface="B Yagut" pitchFamily="2" charset="-78"/>
              </a:rPr>
              <a:t>تماس چشمی مناسب داشته باشید و رفتارهای مناسب را انتخاب کنید.</a:t>
            </a:r>
            <a:endParaRPr lang="en-US" dirty="0" smtClean="0">
              <a:cs typeface="B Yagut" pitchFamily="2" charset="-78"/>
            </a:endParaRPr>
          </a:p>
          <a:p>
            <a:pPr lvl="0" algn="r" rtl="1"/>
            <a:r>
              <a:rPr lang="fa-IR" dirty="0" smtClean="0">
                <a:cs typeface="B Yagut" pitchFamily="2" charset="-78"/>
              </a:rPr>
              <a:t>بادقت به گفته های بیمار و همراهان گوش دهید.</a:t>
            </a:r>
            <a:endParaRPr lang="en-US" dirty="0" smtClean="0">
              <a:cs typeface="B Yagut" pitchFamily="2" charset="-78"/>
            </a:endParaRPr>
          </a:p>
          <a:p>
            <a:pPr lvl="0" algn="r" rtl="1"/>
            <a:r>
              <a:rPr lang="fa-IR" dirty="0" smtClean="0">
                <a:cs typeface="B Yagut" pitchFamily="2" charset="-78"/>
              </a:rPr>
              <a:t>به سؤالات و ابهامات آنها پاسخگو باشید.</a:t>
            </a:r>
            <a:endParaRPr lang="en-US" dirty="0" smtClean="0">
              <a:cs typeface="B Yagut" pitchFamily="2" charset="-78"/>
            </a:endParaRPr>
          </a:p>
          <a:p>
            <a:pPr lvl="0" algn="r" rtl="1"/>
            <a:r>
              <a:rPr lang="fa-IR" dirty="0" smtClean="0">
                <a:cs typeface="B Yagut" pitchFamily="2" charset="-78"/>
              </a:rPr>
              <a:t>شرایط بیمار را برای اطرافیان توضیح دهید. ( اطمینان دهی نابجا نداشته باشید).</a:t>
            </a:r>
            <a:endParaRPr lang="en-US" dirty="0" smtClean="0">
              <a:cs typeface="B Yagut" pitchFamily="2" charset="-78"/>
            </a:endParaRPr>
          </a:p>
          <a:p>
            <a:pPr lvl="0" algn="r" rtl="1"/>
            <a:r>
              <a:rPr lang="fa-IR" dirty="0" smtClean="0">
                <a:cs typeface="B Yagut" pitchFamily="2" charset="-78"/>
              </a:rPr>
              <a:t>توضیح دهید چه طرحی برای درمان بیمار دارید و در چه زمانی هر کدام از آنها انجام خواهد شد.</a:t>
            </a:r>
            <a:endParaRPr lang="en-US" dirty="0" smtClean="0">
              <a:cs typeface="B Yagut" pitchFamily="2" charset="-78"/>
            </a:endParaRPr>
          </a:p>
          <a:p>
            <a:pPr lvl="0" algn="r" rtl="1"/>
            <a:r>
              <a:rPr lang="fa-IR" dirty="0" smtClean="0">
                <a:cs typeface="B Yagut" pitchFamily="2" charset="-78"/>
              </a:rPr>
              <a:t>نشان دهید که شرایط روحی و فیزیکی بیمار و همراه وی را درک می کنید.</a:t>
            </a:r>
            <a:endParaRPr lang="en-US" dirty="0" smtClean="0">
              <a:cs typeface="B Yagut" pitchFamily="2" charset="-78"/>
            </a:endParaRPr>
          </a:p>
          <a:p>
            <a:pPr lvl="0" algn="r" rtl="1"/>
            <a:r>
              <a:rPr lang="fa-IR" dirty="0" smtClean="0">
                <a:cs typeface="B Yagut" pitchFamily="2" charset="-78"/>
              </a:rPr>
              <a:t>در برابر بیمار بدحال یا اورژانسی شوخی ، مزاح و خنده نداشته باشید.</a:t>
            </a:r>
            <a:endParaRPr lang="en-US" dirty="0" smtClean="0">
              <a:cs typeface="B Yagut" pitchFamily="2" charset="-78"/>
            </a:endParaRPr>
          </a:p>
          <a:p>
            <a:pPr lvl="0" algn="r" rtl="1"/>
            <a:r>
              <a:rPr lang="fa-IR" dirty="0" smtClean="0">
                <a:cs typeface="B Yagut" pitchFamily="2" charset="-78"/>
              </a:rPr>
              <a:t>فرد آموزش دیده برای دادن خبر بد در دسترس داشته باشید.</a:t>
            </a:r>
            <a:endParaRPr lang="en-US" dirty="0" smtClean="0">
              <a:cs typeface="B Yagut" pitchFamily="2" charset="-78"/>
            </a:endParaRPr>
          </a:p>
          <a:p>
            <a:pPr algn="r" rtl="1"/>
            <a:endParaRPr lang="en-US" dirty="0">
              <a:cs typeface="B Yagut" pitchFamily="2" charset="-78"/>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3200" b="1" dirty="0" smtClean="0">
                <a:cs typeface="B Yagut" pitchFamily="2" charset="-78"/>
              </a:rPr>
              <a:t/>
            </a:r>
            <a:br>
              <a:rPr lang="fa-IR" sz="3200" b="1" dirty="0" smtClean="0">
                <a:cs typeface="B Yagut" pitchFamily="2" charset="-78"/>
              </a:rPr>
            </a:br>
            <a:r>
              <a:rPr lang="fa-IR" sz="3200" b="1" dirty="0" smtClean="0">
                <a:cs typeface="B Yagut" pitchFamily="2" charset="-78"/>
              </a:rPr>
              <a:t> در موارد رخداد تحریک یا پرخاشگری </a:t>
            </a:r>
            <a:br>
              <a:rPr lang="fa-IR" sz="3200" b="1" dirty="0" smtClean="0">
                <a:cs typeface="B Yagut" pitchFamily="2" charset="-78"/>
              </a:rPr>
            </a:br>
            <a:r>
              <a:rPr lang="fa-IR" sz="3200" b="1" dirty="0" smtClean="0">
                <a:cs typeface="B Yagut" pitchFamily="2" charset="-78"/>
              </a:rPr>
              <a:t>اگر خطر قابل ملاحظه به نظر برسد اقدامات زیر را انجام دهید:</a:t>
            </a:r>
            <a:r>
              <a:rPr lang="en-US" sz="3200" dirty="0" smtClean="0">
                <a:cs typeface="B Yagut" pitchFamily="2" charset="-78"/>
              </a:rPr>
              <a:t/>
            </a:r>
            <a:br>
              <a:rPr lang="en-US" sz="3200" dirty="0" smtClean="0">
                <a:cs typeface="B Yagut" pitchFamily="2" charset="-78"/>
              </a:rPr>
            </a:br>
            <a:endParaRPr lang="en-US" sz="3200" dirty="0">
              <a:cs typeface="B Yagut" pitchFamily="2" charset="-78"/>
            </a:endParaRPr>
          </a:p>
        </p:txBody>
      </p:sp>
      <p:sp>
        <p:nvSpPr>
          <p:cNvPr id="3" name="Content Placeholder 2"/>
          <p:cNvSpPr>
            <a:spLocks noGrp="1"/>
          </p:cNvSpPr>
          <p:nvPr>
            <p:ph idx="1"/>
          </p:nvPr>
        </p:nvSpPr>
        <p:spPr/>
        <p:txBody>
          <a:bodyPr/>
          <a:lstStyle/>
          <a:p>
            <a:pPr lvl="0" algn="r" rtl="1"/>
            <a:r>
              <a:rPr lang="fa-IR" dirty="0" smtClean="0">
                <a:cs typeface="B Yagut" pitchFamily="2" charset="-78"/>
              </a:rPr>
              <a:t>به بیمار و همراه اطلاع دهید که خشونت قابل قبول نیست.</a:t>
            </a:r>
            <a:endParaRPr lang="en-US" dirty="0" smtClean="0">
              <a:cs typeface="B Yagut" pitchFamily="2" charset="-78"/>
            </a:endParaRPr>
          </a:p>
          <a:p>
            <a:pPr lvl="0" algn="r" rtl="1"/>
            <a:r>
              <a:rPr lang="fa-IR" dirty="0" smtClean="0">
                <a:cs typeface="B Yagut" pitchFamily="2" charset="-78"/>
              </a:rPr>
              <a:t>بابیمار و همراه به گونه ای بدون تهدید برخورد کنید.</a:t>
            </a:r>
            <a:endParaRPr lang="en-US" dirty="0" smtClean="0">
              <a:cs typeface="B Yagut" pitchFamily="2" charset="-78"/>
            </a:endParaRPr>
          </a:p>
          <a:p>
            <a:pPr lvl="0" algn="r" rtl="1"/>
            <a:r>
              <a:rPr lang="fa-IR" dirty="0" smtClean="0">
                <a:cs typeface="B Yagut" pitchFamily="2" charset="-78"/>
              </a:rPr>
              <a:t>به بیمار و همراه اطمینان و آرامش دهید در سنجش واقعیت به او کمک کنید.</a:t>
            </a:r>
            <a:endParaRPr lang="en-US" dirty="0" smtClean="0">
              <a:cs typeface="B Yagut" pitchFamily="2" charset="-78"/>
            </a:endParaRPr>
          </a:p>
          <a:p>
            <a:pPr lvl="0" algn="r" rtl="1"/>
            <a:r>
              <a:rPr lang="fa-IR" dirty="0" smtClean="0">
                <a:cs typeface="B Yagut" pitchFamily="2" charset="-78"/>
              </a:rPr>
              <a:t>به بیمار و همراه بگویید که در صورت لزوم از مهار فیزیکی برابر با مقررات برخورد خواهد شد.</a:t>
            </a:r>
            <a:endParaRPr lang="en-US" dirty="0" smtClean="0">
              <a:cs typeface="B Yagut" pitchFamily="2" charset="-78"/>
            </a:endParaRPr>
          </a:p>
          <a:p>
            <a:pPr lvl="0" algn="r" rtl="1"/>
            <a:r>
              <a:rPr lang="fa-IR" dirty="0" smtClean="0">
                <a:cs typeface="B Yagut" pitchFamily="2" charset="-78"/>
              </a:rPr>
              <a:t>گروهی را برای مهار فیزیکی آماده داشته باشید.(نیروی انتظامی)</a:t>
            </a:r>
            <a:endParaRPr lang="en-US" dirty="0" smtClean="0">
              <a:cs typeface="B Yagut" pitchFamily="2" charset="-78"/>
            </a:endParaRPr>
          </a:p>
          <a:p>
            <a:pPr lvl="0" algn="r" rtl="1"/>
            <a:r>
              <a:rPr lang="fa-IR" dirty="0" smtClean="0">
                <a:cs typeface="B Yagut" pitchFamily="2" charset="-78"/>
              </a:rPr>
              <a:t>ضمن مهار همراهان بیمار به دقت مراقب آنها باشید.</a:t>
            </a:r>
            <a:endParaRPr lang="en-US" dirty="0" smtClean="0">
              <a:cs typeface="B Yagut" pitchFamily="2" charset="-78"/>
            </a:endParaRPr>
          </a:p>
          <a:p>
            <a:pPr algn="r" rtl="1"/>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4000" b="1" dirty="0" smtClean="0">
                <a:cs typeface="B Yagut" pitchFamily="2" charset="-78"/>
              </a:rPr>
              <a:t>اشتباهات زیر را مرتکب نشوید</a:t>
            </a:r>
            <a:r>
              <a:rPr lang="en-US" sz="4000" dirty="0" smtClean="0">
                <a:cs typeface="B Yagut" pitchFamily="2" charset="-78"/>
              </a:rPr>
              <a:t/>
            </a:r>
            <a:br>
              <a:rPr lang="en-US" sz="4000" dirty="0" smtClean="0">
                <a:cs typeface="B Yagut" pitchFamily="2" charset="-78"/>
              </a:rPr>
            </a:br>
            <a:endParaRPr lang="en-US" sz="4000" dirty="0">
              <a:cs typeface="B Yagut" pitchFamily="2" charset="-78"/>
            </a:endParaRPr>
          </a:p>
        </p:txBody>
      </p:sp>
      <p:sp>
        <p:nvSpPr>
          <p:cNvPr id="3" name="Content Placeholder 2"/>
          <p:cNvSpPr>
            <a:spLocks noGrp="1"/>
          </p:cNvSpPr>
          <p:nvPr>
            <p:ph idx="1"/>
          </p:nvPr>
        </p:nvSpPr>
        <p:spPr/>
        <p:txBody>
          <a:bodyPr>
            <a:normAutofit/>
          </a:bodyPr>
          <a:lstStyle/>
          <a:p>
            <a:pPr lvl="0" algn="r" rtl="1">
              <a:lnSpc>
                <a:spcPct val="150000"/>
              </a:lnSpc>
            </a:pPr>
            <a:r>
              <a:rPr lang="fa-IR" dirty="0" smtClean="0">
                <a:cs typeface="B Yagut" pitchFamily="2" charset="-78"/>
              </a:rPr>
              <a:t>هر برخورد خشن از طرف کارکنان یک رفتار غیر حرفه ای و ناشیانه است (کلامی – غیر کلامی)</a:t>
            </a:r>
            <a:endParaRPr lang="en-US" dirty="0" smtClean="0">
              <a:cs typeface="B Yagut" pitchFamily="2" charset="-78"/>
            </a:endParaRPr>
          </a:p>
          <a:p>
            <a:pPr lvl="0" algn="r" rtl="1">
              <a:lnSpc>
                <a:spcPct val="150000"/>
              </a:lnSpc>
            </a:pPr>
            <a:r>
              <a:rPr lang="fa-IR" dirty="0" smtClean="0">
                <a:cs typeface="B Yagut" pitchFamily="2" charset="-78"/>
              </a:rPr>
              <a:t>عدم رعایت حرمت و عزت نفس افراد در مقابل اطرافیانشان</a:t>
            </a:r>
            <a:endParaRPr lang="en-US" dirty="0" smtClean="0">
              <a:cs typeface="B Yagut" pitchFamily="2" charset="-78"/>
            </a:endParaRPr>
          </a:p>
          <a:p>
            <a:pPr lvl="0" algn="r" rtl="1">
              <a:lnSpc>
                <a:spcPct val="150000"/>
              </a:lnSpc>
            </a:pPr>
            <a:r>
              <a:rPr lang="fa-IR" dirty="0" smtClean="0">
                <a:cs typeface="B Yagut" pitchFamily="2" charset="-78"/>
              </a:rPr>
              <a:t>قرار نیست در هر مناظره یا درگیر ی پیروز میدان باشیم( تبحر برخی افراد در برخی حیطه ها بیشتر است).</a:t>
            </a:r>
            <a:endParaRPr lang="en-US" dirty="0" smtClean="0">
              <a:cs typeface="B Yagut" pitchFamily="2" charset="-78"/>
            </a:endParaRPr>
          </a:p>
          <a:p>
            <a:pPr lvl="0" algn="r" rtl="1">
              <a:lnSpc>
                <a:spcPct val="150000"/>
              </a:lnSpc>
            </a:pPr>
            <a:r>
              <a:rPr lang="fa-IR" dirty="0" smtClean="0">
                <a:cs typeface="B Yagut" pitchFamily="2" charset="-78"/>
              </a:rPr>
              <a:t>عدم توجه به احساس خطر درک شده.</a:t>
            </a:r>
            <a:endParaRPr lang="en-US" dirty="0" smtClean="0">
              <a:cs typeface="B Yagut" pitchFamily="2" charset="-78"/>
            </a:endParaRPr>
          </a:p>
          <a:p>
            <a:pPr algn="r" rtl="1"/>
            <a:endParaRPr lang="en-US" dirty="0">
              <a:cs typeface="B Yagut"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cs typeface="+mn-cs"/>
              </a:rPr>
              <a:t>اجزای مختلف تشکیل دهنده فرایند ارتباط</a:t>
            </a:r>
            <a:endParaRPr lang="en-US" dirty="0">
              <a:cs typeface="+mn-cs"/>
            </a:endParaRPr>
          </a:p>
        </p:txBody>
      </p:sp>
      <p:sp>
        <p:nvSpPr>
          <p:cNvPr id="3" name="Content Placeholder 2"/>
          <p:cNvSpPr>
            <a:spLocks noGrp="1"/>
          </p:cNvSpPr>
          <p:nvPr>
            <p:ph idx="1"/>
          </p:nvPr>
        </p:nvSpPr>
        <p:spPr/>
        <p:txBody>
          <a:bodyPr/>
          <a:lstStyle/>
          <a:p>
            <a:pPr algn="r" rtl="1"/>
            <a:r>
              <a:rPr lang="fa-IR" b="1" dirty="0" smtClean="0"/>
              <a:t>منبع یا فرستنده پیام:</a:t>
            </a:r>
            <a:r>
              <a:rPr lang="fa-IR" dirty="0" smtClean="0"/>
              <a:t> منبع پیام آغاز گر ارتباط است. </a:t>
            </a:r>
          </a:p>
          <a:p>
            <a:pPr algn="r" rtl="1"/>
            <a:r>
              <a:rPr lang="fa-IR" b="1" dirty="0" smtClean="0"/>
              <a:t>به رمز درآوردن پیام :</a:t>
            </a:r>
            <a:r>
              <a:rPr lang="fa-IR" dirty="0" smtClean="0"/>
              <a:t> به رمز درآوردن پیام زمانی انجام می شود که منبع پیام اطلاعات را به صورت یک رشته علامت یا نماد درآورد.</a:t>
            </a:r>
          </a:p>
          <a:p>
            <a:pPr algn="r" rtl="1"/>
            <a:r>
              <a:rPr lang="fa-IR" b="1" dirty="0" smtClean="0"/>
              <a:t>پیام :</a:t>
            </a:r>
            <a:r>
              <a:rPr lang="fa-IR" dirty="0" smtClean="0"/>
              <a:t> پیام اطلاعاتی است که منبع پیام آن را از نظر فیزیکی به صورت رمز در می آورد.</a:t>
            </a:r>
          </a:p>
          <a:p>
            <a:pPr algn="r" rtl="1"/>
            <a:r>
              <a:rPr lang="fa-IR" b="1" dirty="0" smtClean="0"/>
              <a:t>کانال :</a:t>
            </a:r>
            <a:r>
              <a:rPr lang="fa-IR" dirty="0" smtClean="0"/>
              <a:t> کانال یا مجرای ارتباطی وسیله ایست برای ایجاد ارتباط بین فرستنده وگیرنده پیام (مثل وجود هوا برای صوت و کاغذ برای نامه )</a:t>
            </a:r>
          </a:p>
          <a:p>
            <a:pPr algn="r" rtl="1"/>
            <a:r>
              <a:rPr lang="fa-IR" b="1" dirty="0" smtClean="0"/>
              <a:t>گیرنده پیام :</a:t>
            </a:r>
            <a:r>
              <a:rPr lang="fa-IR" dirty="0" smtClean="0"/>
              <a:t> گیرنده پیام شخصی است که اندام های حسی او احساس میکنند که پیام را دریافت کرده اند.</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b="1" dirty="0" smtClean="0"/>
              <a:t>از رمز خارج کردن پیام :</a:t>
            </a:r>
            <a:r>
              <a:rPr lang="fa-IR" dirty="0" smtClean="0"/>
              <a:t> </a:t>
            </a:r>
            <a:r>
              <a:rPr lang="fa-IR" dirty="0" smtClean="0">
                <a:cs typeface="B Lotus" pitchFamily="2" charset="-78"/>
              </a:rPr>
              <a:t>فرایندی است که بدان وسیله گیرنده ، پیام را تفسیر می کند و آن را به صورت اطلاعات معنی دار در می آورد که یک فرایند دو مرحله ای است .گیرنده باید نخست پیام را بگیرد سپس آن را تفسیر کند.</a:t>
            </a:r>
          </a:p>
          <a:p>
            <a:pPr algn="r" rtl="1"/>
            <a:r>
              <a:rPr lang="fa-IR" b="1" dirty="0" smtClean="0"/>
              <a:t>شلوغی یا سر و صدا : </a:t>
            </a:r>
            <a:r>
              <a:rPr lang="fa-IR" dirty="0" smtClean="0">
                <a:cs typeface="B Lotus" pitchFamily="2" charset="-78"/>
              </a:rPr>
              <a:t>شلوغی یا سر و صدا عاملی است که موجب مخدوش شدن ، ابهام یا اخلال در ارتباطات می شود. </a:t>
            </a:r>
          </a:p>
          <a:p>
            <a:pPr algn="r" rtl="1">
              <a:buNone/>
            </a:pPr>
            <a:endParaRPr lang="fa-IR" dirty="0" smtClean="0"/>
          </a:p>
          <a:p>
            <a:pPr algn="just" rtl="1"/>
            <a:r>
              <a:rPr lang="fa-IR" b="1" dirty="0" smtClean="0"/>
              <a:t>بازخور نمودن نتیجه :</a:t>
            </a:r>
            <a:r>
              <a:rPr lang="fa-IR" dirty="0" smtClean="0"/>
              <a:t> </a:t>
            </a:r>
            <a:r>
              <a:rPr lang="fa-IR" dirty="0" smtClean="0">
                <a:cs typeface="B Lotus" pitchFamily="2" charset="-78"/>
              </a:rPr>
              <a:t>بار خور نمودن نتیجه مسیری دارد که در جهت عکس فرایند ارتباط است که در آن واکنش گیرنده پیام به منبع پیام داده میشود.</a:t>
            </a:r>
          </a:p>
          <a:p>
            <a:pPr algn="r" rt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عناصر اصلی ارتباط</a:t>
            </a:r>
            <a:endParaRPr lang="en-US" dirty="0"/>
          </a:p>
        </p:txBody>
      </p:sp>
      <p:sp>
        <p:nvSpPr>
          <p:cNvPr id="3" name="Text Placeholder 2"/>
          <p:cNvSpPr>
            <a:spLocks noGrp="1"/>
          </p:cNvSpPr>
          <p:nvPr>
            <p:ph type="body" idx="1"/>
          </p:nvPr>
        </p:nvSpPr>
        <p:spPr/>
        <p:txBody>
          <a:bodyPr>
            <a:noAutofit/>
          </a:bodyPr>
          <a:lstStyle/>
          <a:p>
            <a:pPr algn="r" rtl="1"/>
            <a:r>
              <a:rPr lang="fa-IR" dirty="0" smtClean="0">
                <a:solidFill>
                  <a:srgbClr val="FFFF00"/>
                </a:solidFill>
              </a:rPr>
              <a:t>1</a:t>
            </a:r>
            <a:r>
              <a:rPr lang="fa-IR" sz="3200" b="1" dirty="0" smtClean="0">
                <a:solidFill>
                  <a:srgbClr val="FFFF00"/>
                </a:solidFill>
                <a:cs typeface="B Lotus" pitchFamily="2" charset="-78"/>
              </a:rPr>
              <a:t>-  عناصر کلامی ارتباط :</a:t>
            </a:r>
            <a:r>
              <a:rPr lang="fa-IR" sz="3200" b="1" dirty="0" smtClean="0">
                <a:cs typeface="B Lotus" pitchFamily="2" charset="-78"/>
              </a:rPr>
              <a:t> به مجموع روابطی که از طریق گفتن حاصل می شود ارتباط کلامی می گویند.</a:t>
            </a:r>
          </a:p>
          <a:p>
            <a:pPr algn="r" rtl="1"/>
            <a:endParaRPr lang="fa-IR" sz="3200" b="1" dirty="0" smtClean="0">
              <a:cs typeface="B Lotus" pitchFamily="2" charset="-78"/>
            </a:endParaRPr>
          </a:p>
          <a:p>
            <a:pPr algn="r" rtl="1"/>
            <a:r>
              <a:rPr lang="fa-IR" sz="3200" b="1" dirty="0" smtClean="0">
                <a:solidFill>
                  <a:srgbClr val="FFFF00"/>
                </a:solidFill>
                <a:cs typeface="B Lotus" pitchFamily="2" charset="-78"/>
              </a:rPr>
              <a:t>2- عناصر غیر کلامی ارتباط  :</a:t>
            </a:r>
            <a:r>
              <a:rPr lang="fa-IR" sz="3200" b="1" dirty="0" smtClean="0">
                <a:cs typeface="B Lotus" pitchFamily="2" charset="-78"/>
              </a:rPr>
              <a:t> برخی از رفتارها یا علائمی که نشانه توجه به گوینده و برخی هم نشانه بی توجهی به اوست که باید به آنها اهمیت داد.</a:t>
            </a:r>
            <a:endParaRPr lang="en-US" sz="3200" b="1" dirty="0">
              <a:cs typeface="B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1529</TotalTime>
  <Words>5668</Words>
  <Application>Microsoft Office PowerPoint</Application>
  <PresentationFormat>On-screen Show (4:3)</PresentationFormat>
  <Paragraphs>373</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Flow</vt:lpstr>
      <vt:lpstr>مهارتهای ارتباطی</vt:lpstr>
      <vt:lpstr>Slide 2</vt:lpstr>
      <vt:lpstr>اهمیت و ضرورت ارتباط</vt:lpstr>
      <vt:lpstr> مزایای مهارتهای ارتباطی مهارتهای ارتباطی به شما کمک می کنند تا :</vt:lpstr>
      <vt:lpstr>تعریف ارتباط</vt:lpstr>
      <vt:lpstr>فرآیند ارتباط</vt:lpstr>
      <vt:lpstr>اجزای مختلف تشکیل دهنده فرایند ارتباط</vt:lpstr>
      <vt:lpstr>Slide 8</vt:lpstr>
      <vt:lpstr>عناصر اصلی ارتباط</vt:lpstr>
      <vt:lpstr>نکاتی در خصوص ارتباط کلامی</vt:lpstr>
      <vt:lpstr>مهارت های چهارگانه ارتباط کلامی : گفتن ، شنیدن، خواندن و نوشتن </vt:lpstr>
      <vt:lpstr>شنیدن ” شنیدن،بهره مندی از دانایی تمامی افرادی است که با آنان زندگی می کنیم.“</vt:lpstr>
      <vt:lpstr>خواندن توانایی خواندن امتیازی است که انسانها رابه دودسته باسواد و بی سواد تقسیم می کند.</vt:lpstr>
      <vt:lpstr>نوشتن انسانها برای بیان احساسات بیشتر از زبان و برای ابراز افکار عمدتا“ از خط یاری می طلبند</vt:lpstr>
      <vt:lpstr>کارآمدی در رابطه بین فردی نیازمند مهارت های زیر است : </vt:lpstr>
      <vt:lpstr>گوش دادن در تعاملات اجتماعی به دو معنا به کار می رود : ( گوش دادن فعال – گوش دادن منفعل)</vt:lpstr>
      <vt:lpstr>در روابط بین فردی مابا مهارت گوش دادن فعال که شامل پیام های کلامی و غیر کلامی است سرو کار داریم . لذا برای کسب این مهارت باید رفتارهای کلامی و غیر کلامی را بشناسیم.</vt:lpstr>
      <vt:lpstr>علایم غیر کلامی</vt:lpstr>
      <vt:lpstr>تجزیه و تحلیل عوامل تاثیر گذار در ارتباط</vt:lpstr>
      <vt:lpstr>هفت گام اساسی برای یادگیری مهارتهای ارتباطی </vt:lpstr>
      <vt:lpstr>Slide 21</vt:lpstr>
      <vt:lpstr>گام دوم : صریح و صادق بودن</vt:lpstr>
      <vt:lpstr>Slide 23</vt:lpstr>
      <vt:lpstr>گام سوم : همدلی وهمدردی</vt:lpstr>
      <vt:lpstr>تفاوت همدردی و همدلی</vt:lpstr>
      <vt:lpstr>Slide 26</vt:lpstr>
      <vt:lpstr>گام چهارم : حفظ آرامش و احترام به طرف مقابل </vt:lpstr>
      <vt:lpstr>Slide 28</vt:lpstr>
      <vt:lpstr>گام پنجم : مخالفت نمودن به شیوه مناسب </vt:lpstr>
      <vt:lpstr>Slide 30</vt:lpstr>
      <vt:lpstr>گام ششم : خود شناسی و افزایش آگاهی  </vt:lpstr>
      <vt:lpstr>Slide 32</vt:lpstr>
      <vt:lpstr>گام هفتم : شناسایی افکار تحریف شده  </vt:lpstr>
      <vt:lpstr>خشم و راههای مقابله با آن</vt:lpstr>
      <vt:lpstr>خشم به جا در مقابل خشم بیجا</vt:lpstr>
      <vt:lpstr>سه اسطوره یا باور غلط درباره خشم</vt:lpstr>
      <vt:lpstr>Slide 37</vt:lpstr>
      <vt:lpstr>   راه های کنترل خشم </vt:lpstr>
      <vt:lpstr>Slide 39</vt:lpstr>
      <vt:lpstr>Slide 40</vt:lpstr>
      <vt:lpstr>Slide 41</vt:lpstr>
      <vt:lpstr>Slide 42</vt:lpstr>
      <vt:lpstr>موانع ارتباطی</vt:lpstr>
      <vt:lpstr>تعارض در روابط بین فردی</vt:lpstr>
      <vt:lpstr>راه کارهایی برای مدیریت اختلاف  </vt:lpstr>
      <vt:lpstr>اینکه اهداف و روابط ما هر یک تا چه اندازه برای ما اهمیت دارند، منجر به پنج سبک حل اختلاف می گردد:  </vt:lpstr>
      <vt:lpstr>Slide 47</vt:lpstr>
      <vt:lpstr>Slide 48</vt:lpstr>
      <vt:lpstr>ارتباط با همکاران تکنیکها و مشکلات</vt:lpstr>
      <vt:lpstr>Slide 50</vt:lpstr>
      <vt:lpstr>مرز صمیمیت درمحل کار تا کجاست</vt:lpstr>
      <vt:lpstr>هفت مرحله برای کنار آمدن با افراد مشکل ساز</vt:lpstr>
      <vt:lpstr>Slide 53</vt:lpstr>
      <vt:lpstr>ارتباطات سه بعدي</vt:lpstr>
      <vt:lpstr>نکات کلیدی درباره ارتباط با رئیس در محل کار جدید </vt:lpstr>
      <vt:lpstr>رييس متنفر مي‌شود، وقتي در کارتان انگيزه نشان نمي‌دهيد </vt:lpstr>
      <vt:lpstr>رييس متنفر مي‌شود، وقتي شکايت مي‌کنيد </vt:lpstr>
      <vt:lpstr>رييس متنفر مي‌شود، وقتي زياد سوال مي‌پرسيد </vt:lpstr>
      <vt:lpstr>برقراری ارتباط با بیماران </vt:lpstr>
      <vt:lpstr>چند قانون طلایی زیر به شما کمک خواهد کرد که به بیمار خود آرامش دهید : </vt:lpstr>
      <vt:lpstr>Slide 61</vt:lpstr>
      <vt:lpstr>چگونگی برخورد با بیماران سالخورده</vt:lpstr>
      <vt:lpstr>چگونگی برخورد با بیمار سالخورده</vt:lpstr>
      <vt:lpstr>چگونگی برخورد با بیمار یا همراه برانگیخته</vt:lpstr>
      <vt:lpstr>  در موارد رخداد تحریک یا پرخاشگری  اگر خطر قابل ملاحظه به نظر برسد اقدامات زیر را انجام دهید: </vt:lpstr>
      <vt:lpstr>اشتباهات زیر را مرتکب نشوید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مهارتهای ارتباطی</dc:title>
  <dc:creator>MRT</dc:creator>
  <cp:lastModifiedBy>MRT</cp:lastModifiedBy>
  <cp:revision>170</cp:revision>
  <dcterms:created xsi:type="dcterms:W3CDTF">2012-05-17T15:14:11Z</dcterms:created>
  <dcterms:modified xsi:type="dcterms:W3CDTF">2013-08-02T18:44:31Z</dcterms:modified>
</cp:coreProperties>
</file>